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60" r:id="rId4"/>
    <p:sldId id="263" r:id="rId5"/>
    <p:sldId id="264" r:id="rId6"/>
    <p:sldId id="289" r:id="rId7"/>
    <p:sldId id="261" r:id="rId8"/>
    <p:sldId id="265" r:id="rId9"/>
    <p:sldId id="290" r:id="rId10"/>
    <p:sldId id="272" r:id="rId11"/>
    <p:sldId id="273" r:id="rId12"/>
    <p:sldId id="299" r:id="rId13"/>
    <p:sldId id="283" r:id="rId14"/>
    <p:sldId id="275" r:id="rId15"/>
    <p:sldId id="281" r:id="rId16"/>
    <p:sldId id="298" r:id="rId17"/>
    <p:sldId id="279" r:id="rId18"/>
    <p:sldId id="284" r:id="rId19"/>
    <p:sldId id="288" r:id="rId20"/>
    <p:sldId id="286" r:id="rId21"/>
    <p:sldId id="285" r:id="rId22"/>
    <p:sldId id="292" r:id="rId23"/>
    <p:sldId id="294" r:id="rId24"/>
    <p:sldId id="295" r:id="rId25"/>
    <p:sldId id="267" r:id="rId26"/>
    <p:sldId id="296" r:id="rId27"/>
    <p:sldId id="297" r:id="rId28"/>
    <p:sldId id="26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E431E"/>
    <a:srgbClr val="262626"/>
    <a:srgbClr val="595959"/>
    <a:srgbClr val="FFA95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905" autoAdjust="0"/>
  </p:normalViewPr>
  <p:slideViewPr>
    <p:cSldViewPr>
      <p:cViewPr varScale="1">
        <p:scale>
          <a:sx n="67" d="100"/>
          <a:sy n="67" d="100"/>
        </p:scale>
        <p:origin x="-1829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sabelle\Documents\hottelecom\hot%20telecom\IPX\Customer%20survey\Data\Survey%20response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sabelle\Documents\hottelecom\hot%20telecom\IPX\Customer%20survey\Data\Survey%20responses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sabelle\Documents\hottelecom\hot%20telecom\IPX\Customer%20survey\Data\Survey%20responses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Isabelle\Documents\hottelecom\hot%20telecom\IPX\Survey%20report\Online%20Survey\ipx%20survey%20customers%20total.xlsx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Isabelle\Documents\hottelecom\hot%20telecom\IPX\Promo\Capacity%20table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CA"/>
  <c:chart>
    <c:autoTitleDeleted val="1"/>
    <c:plotArea>
      <c:layout>
        <c:manualLayout>
          <c:layoutTarget val="inner"/>
          <c:xMode val="edge"/>
          <c:yMode val="edge"/>
          <c:x val="8.0000000000000043E-2"/>
          <c:y val="0.19632637277648879"/>
          <c:w val="0.89555555555555566"/>
          <c:h val="0.61651229211197789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FF9933"/>
            </a:solidFill>
            <a:ln w="12700">
              <a:noFill/>
              <a:prstDash val="solid"/>
            </a:ln>
          </c:spPr>
          <c:cat>
            <c:strRef>
              <c:f>'IP migration timeframe'!$A$4:$A$8</c:f>
              <c:strCache>
                <c:ptCount val="5"/>
                <c:pt idx="0">
                  <c:v>Already complete</c:v>
                </c:pt>
                <c:pt idx="1">
                  <c:v>2013</c:v>
                </c:pt>
                <c:pt idx="2">
                  <c:v>2014-2015</c:v>
                </c:pt>
                <c:pt idx="3">
                  <c:v>2016-2018</c:v>
                </c:pt>
                <c:pt idx="4">
                  <c:v>After 2018</c:v>
                </c:pt>
              </c:strCache>
            </c:strRef>
          </c:cat>
          <c:val>
            <c:numRef>
              <c:f>'IP migration timeframe'!$B$4:$B$8</c:f>
              <c:numCache>
                <c:formatCode>0.0%</c:formatCode>
                <c:ptCount val="5"/>
                <c:pt idx="0">
                  <c:v>0.48900000000000016</c:v>
                </c:pt>
                <c:pt idx="1">
                  <c:v>6.4000000000000029E-2</c:v>
                </c:pt>
                <c:pt idx="2">
                  <c:v>0.17</c:v>
                </c:pt>
                <c:pt idx="3">
                  <c:v>0.191</c:v>
                </c:pt>
                <c:pt idx="4">
                  <c:v>4.3000000000000003E-2</c:v>
                </c:pt>
              </c:numCache>
            </c:numRef>
          </c:val>
        </c:ser>
        <c:axId val="148932096"/>
        <c:axId val="148933632"/>
      </c:barChart>
      <c:catAx>
        <c:axId val="148932096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defRPr>
            </a:pPr>
            <a:endParaRPr lang="en-US"/>
          </a:p>
        </c:txPr>
        <c:crossAx val="148933632"/>
        <c:crosses val="autoZero"/>
        <c:auto val="1"/>
        <c:lblAlgn val="ctr"/>
        <c:lblOffset val="100"/>
      </c:catAx>
      <c:valAx>
        <c:axId val="148933632"/>
        <c:scaling>
          <c:orientation val="minMax"/>
        </c:scaling>
        <c:axPos val="l"/>
        <c:numFmt formatCode="0%" sourceLinked="0"/>
        <c:tickLblPos val="nextTo"/>
        <c:txPr>
          <a:bodyPr/>
          <a:lstStyle/>
          <a:p>
            <a:pPr>
              <a:defRPr sz="900">
                <a:solidFill>
                  <a:schemeClr val="bg1"/>
                </a:solidFill>
              </a:defRPr>
            </a:pPr>
            <a:endParaRPr lang="en-US"/>
          </a:p>
        </c:txPr>
        <c:crossAx val="1489320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333333"/>
          </a:solidFill>
          <a:latin typeface="Microsoft Sans Serif"/>
          <a:ea typeface="Microsoft Sans Serif"/>
          <a:cs typeface="Microsoft Sans Serif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CA"/>
  <c:chart>
    <c:autoTitleDeleted val="1"/>
    <c:plotArea>
      <c:layout>
        <c:manualLayout>
          <c:layoutTarget val="inner"/>
          <c:xMode val="edge"/>
          <c:yMode val="edge"/>
          <c:x val="0.13009589979875566"/>
          <c:y val="0.2122488749231172"/>
          <c:w val="0.79552957526486168"/>
          <c:h val="0.64191467075896269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FF9933"/>
            </a:solidFill>
            <a:ln w="12700">
              <a:noFill/>
              <a:prstDash val="solid"/>
            </a:ln>
          </c:spPr>
          <c:cat>
            <c:strRef>
              <c:f>'IPX migration'!$A$5:$A$9</c:f>
              <c:strCache>
                <c:ptCount val="5"/>
                <c:pt idx="0">
                  <c:v>2013</c:v>
                </c:pt>
                <c:pt idx="1">
                  <c:v>2014-2015</c:v>
                </c:pt>
                <c:pt idx="2">
                  <c:v>2016-2018</c:v>
                </c:pt>
                <c:pt idx="3">
                  <c:v>After 2018</c:v>
                </c:pt>
                <c:pt idx="4">
                  <c:v>Never</c:v>
                </c:pt>
              </c:strCache>
            </c:strRef>
          </c:cat>
          <c:val>
            <c:numRef>
              <c:f>'IPX migration'!$B$5:$B$9</c:f>
              <c:numCache>
                <c:formatCode>0.0%</c:formatCode>
                <c:ptCount val="5"/>
                <c:pt idx="0">
                  <c:v>0.14814814814814822</c:v>
                </c:pt>
                <c:pt idx="1">
                  <c:v>0.44444444444444442</c:v>
                </c:pt>
                <c:pt idx="2">
                  <c:v>0.1111111111111111</c:v>
                </c:pt>
                <c:pt idx="3">
                  <c:v>7.407407407407407E-2</c:v>
                </c:pt>
                <c:pt idx="4">
                  <c:v>0.1111111111111111</c:v>
                </c:pt>
              </c:numCache>
            </c:numRef>
          </c:val>
        </c:ser>
        <c:gapWidth val="100"/>
        <c:axId val="154889600"/>
        <c:axId val="155744512"/>
      </c:barChart>
      <c:catAx>
        <c:axId val="154889600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defRPr>
            </a:pPr>
            <a:endParaRPr lang="en-US"/>
          </a:p>
        </c:txPr>
        <c:crossAx val="155744512"/>
        <c:crosses val="autoZero"/>
        <c:auto val="1"/>
        <c:lblAlgn val="ctr"/>
        <c:lblOffset val="100"/>
      </c:catAx>
      <c:valAx>
        <c:axId val="155744512"/>
        <c:scaling>
          <c:orientation val="minMax"/>
        </c:scaling>
        <c:axPos val="l"/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defRPr>
            </a:pPr>
            <a:endParaRPr lang="en-US"/>
          </a:p>
        </c:txPr>
        <c:crossAx val="154889600"/>
        <c:crosses val="autoZero"/>
        <c:crossBetween val="between"/>
        <c:majorUnit val="0.1"/>
      </c:valAx>
      <c:spPr>
        <a:noFill/>
        <a:ln w="25400">
          <a:noFill/>
        </a:ln>
      </c:spPr>
    </c:plotArea>
    <c:plotVisOnly val="1"/>
    <c:dispBlanksAs val="zero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333333"/>
          </a:solidFill>
          <a:latin typeface="Microsoft Sans Serif"/>
          <a:ea typeface="Microsoft Sans Serif"/>
          <a:cs typeface="Microsoft Sans Serif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CA"/>
  <c:chart>
    <c:autoTitleDeleted val="1"/>
    <c:plotArea>
      <c:layout>
        <c:manualLayout>
          <c:layoutTarget val="inner"/>
          <c:xMode val="edge"/>
          <c:yMode val="edge"/>
          <c:x val="0.13274362489135194"/>
          <c:y val="7.7069053383129582E-2"/>
          <c:w val="0.8171400073194488"/>
          <c:h val="0.66167114224818002"/>
        </c:manualLayout>
      </c:layout>
      <c:barChart>
        <c:barDir val="col"/>
        <c:grouping val="percentStacked"/>
        <c:ser>
          <c:idx val="0"/>
          <c:order val="0"/>
          <c:tx>
            <c:strRef>
              <c:f>'When planning to offer services'!$B$3</c:f>
              <c:strCache>
                <c:ptCount val="1"/>
                <c:pt idx="0">
                  <c:v>Currently offering it</c:v>
                </c:pt>
              </c:strCache>
            </c:strRef>
          </c:tx>
          <c:spPr>
            <a:solidFill>
              <a:srgbClr val="FF6600"/>
            </a:solidFill>
            <a:ln w="12700">
              <a:noFill/>
              <a:prstDash val="solid"/>
            </a:ln>
          </c:spPr>
          <c:cat>
            <c:strRef>
              <c:f>('When planning to offer services'!$A$4:$A$6,'When planning to offer services'!$A$8)</c:f>
              <c:strCache>
                <c:ptCount val="4"/>
                <c:pt idx="0">
                  <c:v>VoLTE</c:v>
                </c:pt>
                <c:pt idx="1">
                  <c:v>HD Voice</c:v>
                </c:pt>
                <c:pt idx="2">
                  <c:v>E2E/Roaming of HD Voice</c:v>
                </c:pt>
                <c:pt idx="3">
                  <c:v>RCS</c:v>
                </c:pt>
              </c:strCache>
            </c:strRef>
          </c:cat>
          <c:val>
            <c:numRef>
              <c:f>('When planning to offer services'!$B$4:$B$6,'When planning to offer services'!$B$8)</c:f>
              <c:numCache>
                <c:formatCode>0.0%</c:formatCode>
                <c:ptCount val="4"/>
                <c:pt idx="0">
                  <c:v>9.0909090909090981E-2</c:v>
                </c:pt>
                <c:pt idx="1">
                  <c:v>0.27272727272727282</c:v>
                </c:pt>
                <c:pt idx="2">
                  <c:v>9.0909090909090981E-2</c:v>
                </c:pt>
                <c:pt idx="3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'When planning to offer services'!$C$3</c:f>
              <c:strCache>
                <c:ptCount val="1"/>
                <c:pt idx="0">
                  <c:v>Later in 2013</c:v>
                </c:pt>
              </c:strCache>
            </c:strRef>
          </c:tx>
          <c:spPr>
            <a:solidFill>
              <a:srgbClr val="C00000"/>
            </a:solidFill>
            <a:ln w="12700">
              <a:noFill/>
              <a:prstDash val="solid"/>
            </a:ln>
          </c:spPr>
          <c:cat>
            <c:strRef>
              <c:f>('When planning to offer services'!$A$4:$A$6,'When planning to offer services'!$A$8)</c:f>
              <c:strCache>
                <c:ptCount val="4"/>
                <c:pt idx="0">
                  <c:v>VoLTE</c:v>
                </c:pt>
                <c:pt idx="1">
                  <c:v>HD Voice</c:v>
                </c:pt>
                <c:pt idx="2">
                  <c:v>E2E/Roaming of HD Voice</c:v>
                </c:pt>
                <c:pt idx="3">
                  <c:v>RCS</c:v>
                </c:pt>
              </c:strCache>
            </c:strRef>
          </c:cat>
          <c:val>
            <c:numRef>
              <c:f>('When planning to offer services'!$C$4:$C$6,'When planning to offer services'!$C$8)</c:f>
              <c:numCache>
                <c:formatCode>0.0%</c:formatCode>
                <c:ptCount val="4"/>
                <c:pt idx="0">
                  <c:v>0.13636363636363635</c:v>
                </c:pt>
                <c:pt idx="1">
                  <c:v>0.22727272727272727</c:v>
                </c:pt>
                <c:pt idx="2">
                  <c:v>9.0909090909090981E-2</c:v>
                </c:pt>
                <c:pt idx="3">
                  <c:v>0.15000000000000005</c:v>
                </c:pt>
              </c:numCache>
            </c:numRef>
          </c:val>
        </c:ser>
        <c:ser>
          <c:idx val="2"/>
          <c:order val="2"/>
          <c:tx>
            <c:strRef>
              <c:f>'When planning to offer services'!$D$3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  <a:ln w="12700">
              <a:noFill/>
              <a:prstDash val="solid"/>
            </a:ln>
          </c:spPr>
          <c:cat>
            <c:strRef>
              <c:f>('When planning to offer services'!$A$4:$A$6,'When planning to offer services'!$A$8)</c:f>
              <c:strCache>
                <c:ptCount val="4"/>
                <c:pt idx="0">
                  <c:v>VoLTE</c:v>
                </c:pt>
                <c:pt idx="1">
                  <c:v>HD Voice</c:v>
                </c:pt>
                <c:pt idx="2">
                  <c:v>E2E/Roaming of HD Voice</c:v>
                </c:pt>
                <c:pt idx="3">
                  <c:v>RCS</c:v>
                </c:pt>
              </c:strCache>
            </c:strRef>
          </c:cat>
          <c:val>
            <c:numRef>
              <c:f>('When planning to offer services'!$D$4:$D$6,'When planning to offer services'!$D$8)</c:f>
              <c:numCache>
                <c:formatCode>0.0%</c:formatCode>
                <c:ptCount val="4"/>
                <c:pt idx="0">
                  <c:v>0.40909090909090923</c:v>
                </c:pt>
                <c:pt idx="1">
                  <c:v>0.27272727272727282</c:v>
                </c:pt>
                <c:pt idx="2">
                  <c:v>0.31818181818181834</c:v>
                </c:pt>
                <c:pt idx="3">
                  <c:v>0.4</c:v>
                </c:pt>
              </c:numCache>
            </c:numRef>
          </c:val>
        </c:ser>
        <c:ser>
          <c:idx val="3"/>
          <c:order val="3"/>
          <c:tx>
            <c:strRef>
              <c:f>'When planning to offer services'!$E$3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FA953"/>
            </a:solidFill>
            <a:ln w="12700">
              <a:noFill/>
              <a:prstDash val="solid"/>
            </a:ln>
          </c:spPr>
          <c:cat>
            <c:strRef>
              <c:f>('When planning to offer services'!$A$4:$A$6,'When planning to offer services'!$A$8)</c:f>
              <c:strCache>
                <c:ptCount val="4"/>
                <c:pt idx="0">
                  <c:v>VoLTE</c:v>
                </c:pt>
                <c:pt idx="1">
                  <c:v>HD Voice</c:v>
                </c:pt>
                <c:pt idx="2">
                  <c:v>E2E/Roaming of HD Voice</c:v>
                </c:pt>
                <c:pt idx="3">
                  <c:v>RCS</c:v>
                </c:pt>
              </c:strCache>
            </c:strRef>
          </c:cat>
          <c:val>
            <c:numRef>
              <c:f>('When planning to offer services'!$E$4:$E$6,'When planning to offer services'!$E$8)</c:f>
              <c:numCache>
                <c:formatCode>0.0%</c:formatCode>
                <c:ptCount val="4"/>
                <c:pt idx="0">
                  <c:v>0.13636363636363635</c:v>
                </c:pt>
                <c:pt idx="1">
                  <c:v>9.0909090909090981E-2</c:v>
                </c:pt>
                <c:pt idx="2">
                  <c:v>0.13636363636363635</c:v>
                </c:pt>
                <c:pt idx="3">
                  <c:v>0.05</c:v>
                </c:pt>
              </c:numCache>
            </c:numRef>
          </c:val>
        </c:ser>
        <c:ser>
          <c:idx val="4"/>
          <c:order val="4"/>
          <c:tx>
            <c:strRef>
              <c:f>'When planning to offer services'!$F$3</c:f>
              <c:strCache>
                <c:ptCount val="1"/>
                <c:pt idx="0">
                  <c:v>After 2015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 w="12700">
              <a:noFill/>
              <a:prstDash val="solid"/>
            </a:ln>
          </c:spPr>
          <c:cat>
            <c:strRef>
              <c:f>('When planning to offer services'!$A$4:$A$6,'When planning to offer services'!$A$8)</c:f>
              <c:strCache>
                <c:ptCount val="4"/>
                <c:pt idx="0">
                  <c:v>VoLTE</c:v>
                </c:pt>
                <c:pt idx="1">
                  <c:v>HD Voice</c:v>
                </c:pt>
                <c:pt idx="2">
                  <c:v>E2E/Roaming of HD Voice</c:v>
                </c:pt>
                <c:pt idx="3">
                  <c:v>RCS</c:v>
                </c:pt>
              </c:strCache>
            </c:strRef>
          </c:cat>
          <c:val>
            <c:numRef>
              <c:f>('When planning to offer services'!$F$4:$F$6,'When planning to offer services'!$F$8)</c:f>
              <c:numCache>
                <c:formatCode>0.0%</c:formatCode>
                <c:ptCount val="4"/>
                <c:pt idx="0">
                  <c:v>4.5454545454545463E-2</c:v>
                </c:pt>
                <c:pt idx="1">
                  <c:v>4.5454545454545463E-2</c:v>
                </c:pt>
                <c:pt idx="2">
                  <c:v>9.0909090909090981E-2</c:v>
                </c:pt>
                <c:pt idx="3">
                  <c:v>0.05</c:v>
                </c:pt>
              </c:numCache>
            </c:numRef>
          </c:val>
        </c:ser>
        <c:ser>
          <c:idx val="5"/>
          <c:order val="5"/>
          <c:tx>
            <c:strRef>
              <c:f>'When planning to offer services'!$G$3</c:f>
              <c:strCache>
                <c:ptCount val="1"/>
                <c:pt idx="0">
                  <c:v>No plans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12700">
              <a:noFill/>
              <a:prstDash val="solid"/>
            </a:ln>
          </c:spPr>
          <c:cat>
            <c:strRef>
              <c:f>('When planning to offer services'!$A$4:$A$6,'When planning to offer services'!$A$8)</c:f>
              <c:strCache>
                <c:ptCount val="4"/>
                <c:pt idx="0">
                  <c:v>VoLTE</c:v>
                </c:pt>
                <c:pt idx="1">
                  <c:v>HD Voice</c:v>
                </c:pt>
                <c:pt idx="2">
                  <c:v>E2E/Roaming of HD Voice</c:v>
                </c:pt>
                <c:pt idx="3">
                  <c:v>RCS</c:v>
                </c:pt>
              </c:strCache>
            </c:strRef>
          </c:cat>
          <c:val>
            <c:numRef>
              <c:f>('When planning to offer services'!$G$4:$G$6,'When planning to offer services'!$G$8)</c:f>
              <c:numCache>
                <c:formatCode>0.0%</c:formatCode>
                <c:ptCount val="4"/>
                <c:pt idx="0">
                  <c:v>0.18181818181818193</c:v>
                </c:pt>
                <c:pt idx="1">
                  <c:v>9.0909090909090981E-2</c:v>
                </c:pt>
                <c:pt idx="2">
                  <c:v>0.27272727272727282</c:v>
                </c:pt>
                <c:pt idx="3">
                  <c:v>0.3000000000000001</c:v>
                </c:pt>
              </c:numCache>
            </c:numRef>
          </c:val>
        </c:ser>
        <c:overlap val="100"/>
        <c:axId val="61801984"/>
        <c:axId val="61803520"/>
      </c:barChart>
      <c:catAx>
        <c:axId val="61801984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chemeClr val="bg1">
                <a:lumMod val="50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defRPr>
            </a:pPr>
            <a:endParaRPr lang="en-US"/>
          </a:p>
        </c:txPr>
        <c:crossAx val="61803520"/>
        <c:crosses val="autoZero"/>
        <c:auto val="1"/>
        <c:lblAlgn val="ctr"/>
        <c:lblOffset val="100"/>
        <c:tickLblSkip val="1"/>
        <c:tickMarkSkip val="1"/>
      </c:catAx>
      <c:valAx>
        <c:axId val="61803520"/>
        <c:scaling>
          <c:orientation val="minMax"/>
        </c:scaling>
        <c:axPos val="l"/>
        <c:numFmt formatCode="0%" sourceLinked="0"/>
        <c:tickLblPos val="nextTo"/>
        <c:spPr>
          <a:ln w="3175">
            <a:solidFill>
              <a:schemeClr val="bg1">
                <a:lumMod val="50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defRPr>
            </a:pPr>
            <a:endParaRPr lang="en-US"/>
          </a:p>
        </c:txPr>
        <c:crossAx val="61801984"/>
        <c:crossesAt val="1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3.5519964651223701E-2"/>
          <c:y val="0.89092265877156751"/>
          <c:w val="0.94692235672289971"/>
          <c:h val="8.8367769788025727E-2"/>
        </c:manualLayout>
      </c:layout>
      <c:spPr>
        <a:noFill/>
        <a:ln w="3175">
          <a:noFill/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chemeClr val="bg1"/>
              </a:solidFill>
              <a:latin typeface="Microsoft Sans Serif"/>
              <a:ea typeface="Microsoft Sans Serif"/>
              <a:cs typeface="Microsoft Sans Serif"/>
            </a:defRPr>
          </a:pPr>
          <a:endParaRPr lang="en-US"/>
        </a:p>
      </c:txPr>
    </c:legend>
    <c:plotVisOnly val="1"/>
    <c:dispBlanksAs val="gap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333333"/>
          </a:solidFill>
          <a:latin typeface="Microsoft Sans Serif"/>
          <a:ea typeface="Microsoft Sans Serif"/>
          <a:cs typeface="Microsoft Sans Serif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CA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250183671348346"/>
          <c:y val="0.14610585382986124"/>
          <c:w val="0.87280938318681478"/>
          <c:h val="0.6949447373230937"/>
        </c:manualLayout>
      </c:layout>
      <c:barChart>
        <c:barDir val="col"/>
        <c:grouping val="clustered"/>
        <c:ser>
          <c:idx val="0"/>
          <c:order val="0"/>
          <c:tx>
            <c:strRef>
              <c:f>'Which retail service used'!$D$21</c:f>
              <c:strCache>
                <c:ptCount val="1"/>
                <c:pt idx="0">
                  <c:v>In 3-4 years</c:v>
                </c:pt>
              </c:strCache>
            </c:strRef>
          </c:tx>
          <c:spPr>
            <a:solidFill>
              <a:srgbClr val="FF9933"/>
            </a:solidFill>
          </c:spPr>
          <c:cat>
            <c:strRef>
              <c:f>'Which retail service used'!$B$22:$B$25</c:f>
              <c:strCache>
                <c:ptCount val="4"/>
                <c:pt idx="0">
                  <c:v>VoIP</c:v>
                </c:pt>
                <c:pt idx="1">
                  <c:v>HD Voice</c:v>
                </c:pt>
                <c:pt idx="2">
                  <c:v>RCS</c:v>
                </c:pt>
                <c:pt idx="3">
                  <c:v>Content / Video</c:v>
                </c:pt>
              </c:strCache>
            </c:strRef>
          </c:cat>
          <c:val>
            <c:numRef>
              <c:f>'Which retail service used'!$D$22:$D$25</c:f>
              <c:numCache>
                <c:formatCode>0.0%</c:formatCode>
                <c:ptCount val="4"/>
                <c:pt idx="0">
                  <c:v>0.32300000000000006</c:v>
                </c:pt>
                <c:pt idx="1">
                  <c:v>0.20100000000000001</c:v>
                </c:pt>
                <c:pt idx="2">
                  <c:v>0.16200000000000001</c:v>
                </c:pt>
                <c:pt idx="3">
                  <c:v>0.16</c:v>
                </c:pt>
              </c:numCache>
            </c:numRef>
          </c:val>
        </c:ser>
        <c:axId val="62404864"/>
        <c:axId val="62418944"/>
      </c:barChart>
      <c:catAx>
        <c:axId val="62404864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ysClr val="window" lastClr="FFFFFF">
                <a:lumMod val="50000"/>
              </a:sysClr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2418944"/>
        <c:crosses val="autoZero"/>
        <c:auto val="1"/>
        <c:lblAlgn val="ctr"/>
        <c:lblOffset val="100"/>
        <c:tickLblSkip val="1"/>
        <c:tickMarkSkip val="1"/>
      </c:catAx>
      <c:valAx>
        <c:axId val="62418944"/>
        <c:scaling>
          <c:orientation val="minMax"/>
        </c:scaling>
        <c:axPos val="l"/>
        <c:numFmt formatCode="0%" sourceLinked="0"/>
        <c:tickLblPos val="nextTo"/>
        <c:spPr>
          <a:ln w="3175">
            <a:solidFill>
              <a:sysClr val="window" lastClr="FFFFFF">
                <a:lumMod val="50000"/>
              </a:sysClr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24048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3175">
      <a:noFill/>
      <a:prstDash val="solid"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CA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8252477124089018"/>
          <c:y val="0.15116296234893073"/>
          <c:w val="0.56729764355323964"/>
          <c:h val="0.67292486838763388"/>
        </c:manualLayout>
      </c:layout>
      <c:barChart>
        <c:barDir val="bar"/>
        <c:grouping val="percentStacked"/>
        <c:ser>
          <c:idx val="3"/>
          <c:order val="0"/>
          <c:tx>
            <c:strRef>
              <c:f>Sheet1!$B$7</c:f>
              <c:strCache>
                <c:ptCount val="1"/>
                <c:pt idx="0">
                  <c:v>Very interesting</c:v>
                </c:pt>
              </c:strCache>
            </c:strRef>
          </c:tx>
          <c:spPr>
            <a:solidFill>
              <a:srgbClr val="FF9933"/>
            </a:solidFill>
            <a:ln w="25400">
              <a:noFill/>
            </a:ln>
          </c:spPr>
          <c:cat>
            <c:strRef>
              <c:f>Sheet1!$A$8:$A$16</c:f>
              <c:strCache>
                <c:ptCount val="9"/>
                <c:pt idx="0">
                  <c:v>Support of HD Voice</c:v>
                </c:pt>
                <c:pt idx="1">
                  <c:v>LTE Roaming support</c:v>
                </c:pt>
                <c:pt idx="2">
                  <c:v>Guaranteed QoS to video providers</c:v>
                </c:pt>
                <c:pt idx="3">
                  <c:v>International Voice termination</c:v>
                </c:pt>
                <c:pt idx="4">
                  <c:v>SMS/MMS</c:v>
                </c:pt>
                <c:pt idx="5">
                  <c:v>Call routing on a number by number basis</c:v>
                </c:pt>
                <c:pt idx="6">
                  <c:v>Signalling and authentication services</c:v>
                </c:pt>
                <c:pt idx="7">
                  <c:v>Roaming Internet access routed back to home network</c:v>
                </c:pt>
                <c:pt idx="8">
                  <c:v>Blackberry access</c:v>
                </c:pt>
              </c:strCache>
            </c:strRef>
          </c:cat>
          <c:val>
            <c:numRef>
              <c:f>Sheet1!$B$8:$B$16</c:f>
              <c:numCache>
                <c:formatCode>0%</c:formatCode>
                <c:ptCount val="9"/>
                <c:pt idx="0" formatCode="0.00%">
                  <c:v>0.5625</c:v>
                </c:pt>
                <c:pt idx="1">
                  <c:v>0.5</c:v>
                </c:pt>
                <c:pt idx="2" formatCode="0.00%">
                  <c:v>0.4667</c:v>
                </c:pt>
                <c:pt idx="3" formatCode="0.00%">
                  <c:v>0.44440000000000002</c:v>
                </c:pt>
                <c:pt idx="4" formatCode="0.00%">
                  <c:v>0.41180000000000011</c:v>
                </c:pt>
                <c:pt idx="5" formatCode="0.00%">
                  <c:v>0.31250000000000011</c:v>
                </c:pt>
                <c:pt idx="6">
                  <c:v>0.25</c:v>
                </c:pt>
                <c:pt idx="7">
                  <c:v>0.25</c:v>
                </c:pt>
                <c:pt idx="8" formatCode="0.00%">
                  <c:v>0.18750000000000006</c:v>
                </c:pt>
              </c:numCache>
            </c:numRef>
          </c:val>
        </c:ser>
        <c:ser>
          <c:idx val="0"/>
          <c:order val="1"/>
          <c:tx>
            <c:strRef>
              <c:f>Sheet1!$C$7</c:f>
              <c:strCache>
                <c:ptCount val="1"/>
                <c:pt idx="0">
                  <c:v>Interesting</c:v>
                </c:pt>
              </c:strCache>
            </c:strRef>
          </c:tx>
          <c:spPr>
            <a:solidFill>
              <a:srgbClr val="FE431E"/>
            </a:solidFill>
          </c:spPr>
          <c:cat>
            <c:strRef>
              <c:f>Sheet1!$A$8:$A$16</c:f>
              <c:strCache>
                <c:ptCount val="9"/>
                <c:pt idx="0">
                  <c:v>Support of HD Voice</c:v>
                </c:pt>
                <c:pt idx="1">
                  <c:v>LTE Roaming support</c:v>
                </c:pt>
                <c:pt idx="2">
                  <c:v>Guaranteed QoS to video providers</c:v>
                </c:pt>
                <c:pt idx="3">
                  <c:v>International Voice termination</c:v>
                </c:pt>
                <c:pt idx="4">
                  <c:v>SMS/MMS</c:v>
                </c:pt>
                <c:pt idx="5">
                  <c:v>Call routing on a number by number basis</c:v>
                </c:pt>
                <c:pt idx="6">
                  <c:v>Signalling and authentication services</c:v>
                </c:pt>
                <c:pt idx="7">
                  <c:v>Roaming Internet access routed back to home network</c:v>
                </c:pt>
                <c:pt idx="8">
                  <c:v>Blackberry access</c:v>
                </c:pt>
              </c:strCache>
            </c:strRef>
          </c:cat>
          <c:val>
            <c:numRef>
              <c:f>Sheet1!$C$8:$C$16</c:f>
              <c:numCache>
                <c:formatCode>0%</c:formatCode>
                <c:ptCount val="9"/>
                <c:pt idx="0">
                  <c:v>0.25</c:v>
                </c:pt>
                <c:pt idx="1">
                  <c:v>0.25</c:v>
                </c:pt>
                <c:pt idx="2" formatCode="0.00%">
                  <c:v>0.33330000000000021</c:v>
                </c:pt>
                <c:pt idx="3" formatCode="0.00%">
                  <c:v>0.33330000000000021</c:v>
                </c:pt>
                <c:pt idx="4" formatCode="0.00%">
                  <c:v>0.41180000000000011</c:v>
                </c:pt>
                <c:pt idx="5" formatCode="0.00%">
                  <c:v>0.43750000000000011</c:v>
                </c:pt>
                <c:pt idx="6" formatCode="0.00%">
                  <c:v>0.43750000000000011</c:v>
                </c:pt>
                <c:pt idx="7">
                  <c:v>0.5</c:v>
                </c:pt>
                <c:pt idx="8" formatCode="0.00%">
                  <c:v>0.31250000000000011</c:v>
                </c:pt>
              </c:numCache>
            </c:numRef>
          </c:val>
        </c:ser>
        <c:ser>
          <c:idx val="1"/>
          <c:order val="2"/>
          <c:tx>
            <c:strRef>
              <c:f>Sheet1!$D$7</c:f>
              <c:strCache>
                <c:ptCount val="1"/>
                <c:pt idx="0">
                  <c:v>Not interesting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</c:spPr>
          <c:cat>
            <c:strRef>
              <c:f>Sheet1!$A$8:$A$16</c:f>
              <c:strCache>
                <c:ptCount val="9"/>
                <c:pt idx="0">
                  <c:v>Support of HD Voice</c:v>
                </c:pt>
                <c:pt idx="1">
                  <c:v>LTE Roaming support</c:v>
                </c:pt>
                <c:pt idx="2">
                  <c:v>Guaranteed QoS to video providers</c:v>
                </c:pt>
                <c:pt idx="3">
                  <c:v>International Voice termination</c:v>
                </c:pt>
                <c:pt idx="4">
                  <c:v>SMS/MMS</c:v>
                </c:pt>
                <c:pt idx="5">
                  <c:v>Call routing on a number by number basis</c:v>
                </c:pt>
                <c:pt idx="6">
                  <c:v>Signalling and authentication services</c:v>
                </c:pt>
                <c:pt idx="7">
                  <c:v>Roaming Internet access routed back to home network</c:v>
                </c:pt>
                <c:pt idx="8">
                  <c:v>Blackberry access</c:v>
                </c:pt>
              </c:strCache>
            </c:strRef>
          </c:cat>
          <c:val>
            <c:numRef>
              <c:f>Sheet1!$D$8:$D$16</c:f>
              <c:numCache>
                <c:formatCode>0.00%</c:formatCode>
                <c:ptCount val="9"/>
                <c:pt idx="0">
                  <c:v>0.125</c:v>
                </c:pt>
                <c:pt idx="1">
                  <c:v>0.18750000000000006</c:v>
                </c:pt>
                <c:pt idx="2" formatCode="0%">
                  <c:v>0.2</c:v>
                </c:pt>
                <c:pt idx="3">
                  <c:v>0.16669999999999999</c:v>
                </c:pt>
                <c:pt idx="4">
                  <c:v>0.11760000000000002</c:v>
                </c:pt>
                <c:pt idx="5">
                  <c:v>0.18750000000000006</c:v>
                </c:pt>
                <c:pt idx="6" formatCode="0%">
                  <c:v>0.25</c:v>
                </c:pt>
                <c:pt idx="7">
                  <c:v>0.18750000000000006</c:v>
                </c:pt>
                <c:pt idx="8" formatCode="0%">
                  <c:v>0.5</c:v>
                </c:pt>
              </c:numCache>
            </c:numRef>
          </c:val>
        </c:ser>
        <c:gapWidth val="107"/>
        <c:overlap val="100"/>
        <c:axId val="75634176"/>
        <c:axId val="75635712"/>
      </c:barChart>
      <c:catAx>
        <c:axId val="75634176"/>
        <c:scaling>
          <c:orientation val="minMax"/>
        </c:scaling>
        <c:axPos val="l"/>
        <c:numFmt formatCode="General" sourceLinked="1"/>
        <c:maj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 anchor="ctr" anchorCtr="0"/>
          <a:lstStyle/>
          <a:p>
            <a:pPr>
              <a:defRPr sz="1100" b="0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5635712"/>
        <c:crosses val="autoZero"/>
        <c:lblAlgn val="ctr"/>
        <c:lblOffset val="100"/>
        <c:tickLblSkip val="1"/>
        <c:tickMarkSkip val="1"/>
      </c:catAx>
      <c:valAx>
        <c:axId val="75635712"/>
        <c:scaling>
          <c:orientation val="minMax"/>
        </c:scaling>
        <c:axPos val="b"/>
        <c:numFmt formatCode="0%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563417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4462383701123291"/>
          <c:y val="0.89955854468450669"/>
          <c:w val="0.61808672453420466"/>
          <c:h val="8.4492709317917386E-2"/>
        </c:manualLayout>
      </c:layout>
      <c:spPr>
        <a:noFill/>
        <a:ln w="254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chemeClr val="bg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 w="3175">
      <a:noFill/>
      <a:prstDash val="solid"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B1432-9418-4741-88BF-E9619DC691A8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AE1D95-7DB3-4180-B8CF-8EFD1C918F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029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Changed the second bullet from:</a:t>
            </a:r>
            <a:r>
              <a:rPr lang="en-US" baseline="0" dirty="0" smtClean="0"/>
              <a:t> </a:t>
            </a:r>
            <a:r>
              <a:rPr lang="en-JM" dirty="0" smtClean="0">
                <a:solidFill>
                  <a:srgbClr val="595959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A large portion of customers interviewed who stated that they never planned to migrate to IPX where OTTs</a:t>
            </a:r>
          </a:p>
          <a:p>
            <a:r>
              <a:rPr lang="en-JM" dirty="0" smtClean="0">
                <a:solidFill>
                  <a:srgbClr val="595959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Added</a:t>
            </a:r>
            <a:r>
              <a:rPr lang="en-JM" baseline="0" dirty="0" smtClean="0">
                <a:solidFill>
                  <a:srgbClr val="595959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 a few words to bullet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E1D95-7DB3-4180-B8CF-8EFD1C918F3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9517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0" dirty="0" smtClean="0"/>
              <a:t> few changes to the text – is RCS singular or plural? I changed to singular!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E1D95-7DB3-4180-B8CF-8EFD1C918F3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0108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Something funny about the presentation here (or our survey). I think this is set up to add to 100%, whereas each</a:t>
            </a:r>
            <a:r>
              <a:rPr lang="en-US" baseline="0" dirty="0" smtClean="0"/>
              <a:t> of the columns should be growing and are independent of each other I think. Why would VoIP be lower in 3-4 years than it is now?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E1D95-7DB3-4180-B8CF-8EFD1C918F3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3558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Changed first</a:t>
            </a:r>
            <a:r>
              <a:rPr lang="en-US" baseline="0" dirty="0" smtClean="0"/>
              <a:t> 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E1D95-7DB3-4180-B8CF-8EFD1C918F3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628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l">
              <a:spcBef>
                <a:spcPct val="20000"/>
              </a:spcBef>
              <a:defRPr/>
            </a:pPr>
            <a:r>
              <a:rPr lang="en-CA" sz="1400" b="1" dirty="0" smtClean="0">
                <a:solidFill>
                  <a:srgbClr val="FE431E"/>
                </a:solidFill>
              </a:rPr>
              <a:t>56% </a:t>
            </a:r>
            <a:r>
              <a:rPr lang="en-CA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 the operators stated that it was very important for IPX to enable support for </a:t>
            </a:r>
            <a:r>
              <a:rPr lang="en-CA" sz="1200" b="1" dirty="0" smtClean="0">
                <a:solidFill>
                  <a:srgbClr val="FE431E"/>
                </a:solidFill>
              </a:rPr>
              <a:t>HD Voice</a:t>
            </a:r>
          </a:p>
          <a:p>
            <a:pPr lvl="0" algn="l">
              <a:spcBef>
                <a:spcPct val="20000"/>
              </a:spcBef>
              <a:defRPr/>
            </a:pPr>
            <a:r>
              <a:rPr lang="en-CA" sz="1400" b="1" dirty="0" smtClean="0">
                <a:solidFill>
                  <a:srgbClr val="FE431E"/>
                </a:solidFill>
              </a:rPr>
              <a:t>50% </a:t>
            </a:r>
            <a:r>
              <a:rPr lang="en-CA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said it was important to provide support for </a:t>
            </a:r>
            <a:r>
              <a:rPr lang="en-CA" sz="1200" b="1" dirty="0" smtClean="0">
                <a:solidFill>
                  <a:srgbClr val="FE431E"/>
                </a:solidFill>
              </a:rPr>
              <a:t>LTE roaming</a:t>
            </a:r>
            <a:endParaRPr lang="en-CA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l">
              <a:spcBef>
                <a:spcPct val="20000"/>
              </a:spcBef>
              <a:defRPr/>
            </a:pPr>
            <a:endParaRPr lang="en-CA" sz="1200" b="1" dirty="0" smtClean="0">
              <a:solidFill>
                <a:srgbClr val="FE431E"/>
              </a:solidFill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E1D95-7DB3-4180-B8CF-8EFD1C918F3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Corrected</a:t>
            </a:r>
            <a:r>
              <a:rPr lang="en-US" baseline="0" dirty="0" smtClean="0"/>
              <a:t>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E1D95-7DB3-4180-B8CF-8EFD1C918F3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32846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E1D95-7DB3-4180-B8CF-8EFD1C918F3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Corrected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E1D95-7DB3-4180-B8CF-8EFD1C918F3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7209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C3A2-3A17-4D80-957F-FCA1477E448E}" type="datetimeFigureOut">
              <a:rPr lang="en-CA" smtClean="0"/>
              <a:pPr/>
              <a:t>2013-08-13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0669-2DC4-4EB4-A8A2-7937C5125900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  <p:transition spd="slow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C3A2-3A17-4D80-957F-FCA1477E448E}" type="datetimeFigureOut">
              <a:rPr lang="en-CA" smtClean="0"/>
              <a:pPr/>
              <a:t>2013-08-13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0669-2DC4-4EB4-A8A2-7937C512590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spd="slow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C3A2-3A17-4D80-957F-FCA1477E448E}" type="datetimeFigureOut">
              <a:rPr lang="en-CA" smtClean="0"/>
              <a:pPr/>
              <a:t>2013-08-13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0669-2DC4-4EB4-A8A2-7937C512590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spd="slow"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List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/>
          <p:cNvSpPr>
            <a:spLocks noGrp="1"/>
          </p:cNvSpPr>
          <p:nvPr>
            <p:ph type="body" sz="quarter" idx="47"/>
          </p:nvPr>
        </p:nvSpPr>
        <p:spPr>
          <a:xfrm>
            <a:off x="3810000" y="2209801"/>
            <a:ext cx="46482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 b="1">
                <a:solidFill>
                  <a:srgbClr val="FE431E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8"/>
          </p:nvPr>
        </p:nvSpPr>
        <p:spPr>
          <a:xfrm>
            <a:off x="4404678" y="2992968"/>
            <a:ext cx="43434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49"/>
          </p:nvPr>
        </p:nvSpPr>
        <p:spPr>
          <a:xfrm>
            <a:off x="4404678" y="3704168"/>
            <a:ext cx="43434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50"/>
          </p:nvPr>
        </p:nvSpPr>
        <p:spPr>
          <a:xfrm>
            <a:off x="4404678" y="4445001"/>
            <a:ext cx="43434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51"/>
          </p:nvPr>
        </p:nvSpPr>
        <p:spPr>
          <a:xfrm>
            <a:off x="4404678" y="5126568"/>
            <a:ext cx="43434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5" name="Content Placeholder 6"/>
          <p:cNvSpPr>
            <a:spLocks noGrp="1"/>
          </p:cNvSpPr>
          <p:nvPr>
            <p:ph sz="quarter" idx="56" hasCustomPrompt="1"/>
          </p:nvPr>
        </p:nvSpPr>
        <p:spPr>
          <a:xfrm>
            <a:off x="3886200" y="2969693"/>
            <a:ext cx="411480" cy="487680"/>
          </a:xfrm>
          <a:prstGeom prst="rect">
            <a:avLst/>
          </a:prstGeom>
          <a:solidFill>
            <a:srgbClr val="FE431E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800" b="1">
                <a:solidFill>
                  <a:schemeClr val="bg1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defRPr>
            </a:lvl1pPr>
          </a:lstStyle>
          <a:p>
            <a:pPr lvl="0"/>
            <a:r>
              <a:rPr lang="en-JM" dirty="0" smtClean="0"/>
              <a:t>1</a:t>
            </a:r>
            <a:endParaRPr lang="en-JM" dirty="0"/>
          </a:p>
        </p:txBody>
      </p:sp>
      <p:sp>
        <p:nvSpPr>
          <p:cNvPr id="26" name="Content Placeholder 6"/>
          <p:cNvSpPr>
            <a:spLocks noGrp="1"/>
          </p:cNvSpPr>
          <p:nvPr>
            <p:ph sz="quarter" idx="57" hasCustomPrompt="1"/>
          </p:nvPr>
        </p:nvSpPr>
        <p:spPr>
          <a:xfrm>
            <a:off x="3886200" y="3660573"/>
            <a:ext cx="411480" cy="487680"/>
          </a:xfrm>
          <a:prstGeom prst="rect">
            <a:avLst/>
          </a:prstGeom>
          <a:solidFill>
            <a:srgbClr val="FE431E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800" b="1">
                <a:solidFill>
                  <a:schemeClr val="bg1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defRPr>
            </a:lvl1pPr>
          </a:lstStyle>
          <a:p>
            <a:pPr lvl="0"/>
            <a:r>
              <a:rPr lang="en-JM" dirty="0" smtClean="0"/>
              <a:t>1</a:t>
            </a:r>
            <a:endParaRPr lang="en-JM" dirty="0"/>
          </a:p>
        </p:txBody>
      </p:sp>
      <p:sp>
        <p:nvSpPr>
          <p:cNvPr id="27" name="Content Placeholder 6"/>
          <p:cNvSpPr>
            <a:spLocks noGrp="1"/>
          </p:cNvSpPr>
          <p:nvPr>
            <p:ph sz="quarter" idx="58" hasCustomPrompt="1"/>
          </p:nvPr>
        </p:nvSpPr>
        <p:spPr>
          <a:xfrm>
            <a:off x="3886200" y="4392093"/>
            <a:ext cx="411480" cy="487680"/>
          </a:xfrm>
          <a:prstGeom prst="rect">
            <a:avLst/>
          </a:prstGeom>
          <a:solidFill>
            <a:srgbClr val="FE431E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800" b="1">
                <a:solidFill>
                  <a:schemeClr val="bg1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defRPr>
            </a:lvl1pPr>
          </a:lstStyle>
          <a:p>
            <a:pPr lvl="0"/>
            <a:r>
              <a:rPr lang="en-JM" dirty="0" smtClean="0"/>
              <a:t>1</a:t>
            </a:r>
            <a:endParaRPr lang="en-JM" dirty="0"/>
          </a:p>
        </p:txBody>
      </p:sp>
      <p:sp>
        <p:nvSpPr>
          <p:cNvPr id="28" name="Content Placeholder 6"/>
          <p:cNvSpPr>
            <a:spLocks noGrp="1"/>
          </p:cNvSpPr>
          <p:nvPr>
            <p:ph sz="quarter" idx="59" hasCustomPrompt="1"/>
          </p:nvPr>
        </p:nvSpPr>
        <p:spPr>
          <a:xfrm>
            <a:off x="3886200" y="5082973"/>
            <a:ext cx="411480" cy="487680"/>
          </a:xfrm>
          <a:prstGeom prst="rect">
            <a:avLst/>
          </a:prstGeom>
          <a:solidFill>
            <a:srgbClr val="FE431E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800" b="1">
                <a:solidFill>
                  <a:schemeClr val="bg1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defRPr>
            </a:lvl1pPr>
          </a:lstStyle>
          <a:p>
            <a:pPr lvl="0"/>
            <a:r>
              <a:rPr lang="en-JM" dirty="0" smtClean="0"/>
              <a:t>1</a:t>
            </a:r>
            <a:endParaRPr lang="en-JM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419101" y="-1649"/>
            <a:ext cx="2971801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dirty="0"/>
          </a:p>
        </p:txBody>
      </p:sp>
      <p:sp>
        <p:nvSpPr>
          <p:cNvPr id="1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810000" y="477837"/>
            <a:ext cx="3810000" cy="9191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60"/>
          </p:nvPr>
        </p:nvSpPr>
        <p:spPr/>
        <p:txBody>
          <a:bodyPr/>
          <a:lstStyle/>
          <a:p>
            <a:endParaRPr lang="en-JM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61"/>
          </p:nvPr>
        </p:nvSpPr>
        <p:spPr/>
        <p:txBody>
          <a:bodyPr/>
          <a:lstStyle/>
          <a:p>
            <a:r>
              <a:rPr lang="en-JM" dirty="0" smtClean="0"/>
              <a:t>				WWW.HOTTELECOM.COM</a:t>
            </a:r>
            <a:endParaRPr lang="en-JM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62"/>
          </p:nvPr>
        </p:nvSpPr>
        <p:spPr/>
        <p:txBody>
          <a:bodyPr/>
          <a:lstStyle/>
          <a:p>
            <a:fld id="{97681785-2FA5-4CDE-A927-889B4ACA8082}" type="slidenum">
              <a:rPr lang="en-JM" smtClean="0"/>
              <a:pPr/>
              <a:t>‹#›</a:t>
            </a:fld>
            <a:endParaRPr lang="en-JM" dirty="0"/>
          </a:p>
        </p:txBody>
      </p:sp>
    </p:spTree>
    <p:extLst>
      <p:ext uri="{BB962C8B-B14F-4D97-AF65-F5344CB8AC3E}">
        <p14:creationId xmlns="" xmlns:p14="http://schemas.microsoft.com/office/powerpoint/2010/main" val="427293531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JM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5D5265B-2D56-465F-BBDE-F14EAD863B17}" type="datetime1">
              <a:rPr lang="en-JM" smtClean="0"/>
              <a:pPr/>
              <a:t>13/08/2013</a:t>
            </a:fld>
            <a:endParaRPr lang="en-JM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JM" dirty="0" smtClean="0"/>
              <a:t>GRAPHICX                                                                             WWW.GRAPHICXWORKS.COM</a:t>
            </a:r>
            <a:endParaRPr lang="en-JM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681785-2FA5-4CDE-A927-889B4ACA8082}" type="slidenum">
              <a:rPr lang="en-JM" smtClean="0"/>
              <a:pPr/>
              <a:t>‹#›</a:t>
            </a:fld>
            <a:endParaRPr lang="en-JM" dirty="0"/>
          </a:p>
        </p:txBody>
      </p:sp>
    </p:spTree>
    <p:extLst>
      <p:ext uri="{BB962C8B-B14F-4D97-AF65-F5344CB8AC3E}">
        <p14:creationId xmlns="" xmlns:p14="http://schemas.microsoft.com/office/powerpoint/2010/main" val="1883427722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4495800" y="0"/>
            <a:ext cx="46482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3429000" cy="919163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457200" y="1945640"/>
            <a:ext cx="2133600" cy="36576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FE431E"/>
                </a:solidFill>
                <a:latin typeface="Nexa Bold" pitchFamily="50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4"/>
          </p:nvPr>
        </p:nvSpPr>
        <p:spPr>
          <a:xfrm>
            <a:off x="457200" y="2209800"/>
            <a:ext cx="3352800" cy="812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457200" y="3368040"/>
            <a:ext cx="2133600" cy="36576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FE431E"/>
                </a:solidFill>
                <a:latin typeface="Nexa Bold" pitchFamily="50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36"/>
          </p:nvPr>
        </p:nvSpPr>
        <p:spPr>
          <a:xfrm>
            <a:off x="457200" y="3632200"/>
            <a:ext cx="3352800" cy="812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457200" y="4790440"/>
            <a:ext cx="2133600" cy="36576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FE431E"/>
                </a:solidFill>
                <a:latin typeface="Nexa Bold" pitchFamily="50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38"/>
          </p:nvPr>
        </p:nvSpPr>
        <p:spPr>
          <a:xfrm>
            <a:off x="457200" y="5054600"/>
            <a:ext cx="3352800" cy="812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3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C3AF4-EE2E-48E2-9AA4-C4B3C964D302}" type="datetime1">
              <a:rPr lang="en-JM"/>
              <a:pPr>
                <a:defRPr/>
              </a:pPr>
              <a:t>13/08/2013</a:t>
            </a:fld>
            <a:endParaRPr lang="en-JM"/>
          </a:p>
        </p:txBody>
      </p:sp>
      <p:sp>
        <p:nvSpPr>
          <p:cNvPr id="21" name="Footer Placeholder 7"/>
          <p:cNvSpPr>
            <a:spLocks noGrp="1"/>
          </p:cNvSpPr>
          <p:nvPr>
            <p:ph type="ftr" sz="quarter" idx="40"/>
          </p:nvPr>
        </p:nvSpPr>
        <p:spPr/>
        <p:txBody>
          <a:bodyPr/>
          <a:lstStyle>
            <a:lvl1pPr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JM"/>
              <a:t>GRAPHICX                                                                             WWW.GRAPHICXWORKS.COM</a:t>
            </a:r>
          </a:p>
        </p:txBody>
      </p:sp>
      <p:sp>
        <p:nvSpPr>
          <p:cNvPr id="22" name="Slide Number Placeholder 8"/>
          <p:cNvSpPr>
            <a:spLocks noGrp="1"/>
          </p:cNvSpPr>
          <p:nvPr>
            <p:ph type="sldNum" sz="quarter" idx="4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54D01-4073-4DD8-B6E8-F9A98DCF26ED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="" xmlns:p14="http://schemas.microsoft.com/office/powerpoint/2010/main" val="2059095303"/>
      </p:ext>
    </p:extLst>
  </p:cSld>
  <p:clrMapOvr>
    <a:masterClrMapping/>
  </p:clrMapOvr>
  <p:transition spd="slow"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46482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148064" y="404664"/>
            <a:ext cx="3429000" cy="919163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5148064" y="1969304"/>
            <a:ext cx="2133600" cy="36576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FE431E"/>
                </a:solidFill>
                <a:latin typeface="Nexa Bold" pitchFamily="50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4"/>
          </p:nvPr>
        </p:nvSpPr>
        <p:spPr>
          <a:xfrm>
            <a:off x="5148064" y="2233464"/>
            <a:ext cx="3352800" cy="812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5148064" y="3391704"/>
            <a:ext cx="2133600" cy="36576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FE431E"/>
                </a:solidFill>
                <a:latin typeface="Nexa Bold" pitchFamily="50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36"/>
          </p:nvPr>
        </p:nvSpPr>
        <p:spPr>
          <a:xfrm>
            <a:off x="5148064" y="3655864"/>
            <a:ext cx="3352800" cy="812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5148064" y="4814104"/>
            <a:ext cx="2133600" cy="36576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FE431E"/>
                </a:solidFill>
                <a:latin typeface="Nexa Bold" pitchFamily="50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38"/>
          </p:nvPr>
        </p:nvSpPr>
        <p:spPr>
          <a:xfrm>
            <a:off x="5148064" y="5078264"/>
            <a:ext cx="3352800" cy="812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3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C3AF4-EE2E-48E2-9AA4-C4B3C964D302}" type="datetime1">
              <a:rPr lang="en-JM"/>
              <a:pPr>
                <a:defRPr/>
              </a:pPr>
              <a:t>13/08/2013</a:t>
            </a:fld>
            <a:endParaRPr lang="en-JM"/>
          </a:p>
        </p:txBody>
      </p:sp>
      <p:sp>
        <p:nvSpPr>
          <p:cNvPr id="21" name="Footer Placeholder 7"/>
          <p:cNvSpPr>
            <a:spLocks noGrp="1"/>
          </p:cNvSpPr>
          <p:nvPr>
            <p:ph type="ftr" sz="quarter" idx="40"/>
          </p:nvPr>
        </p:nvSpPr>
        <p:spPr/>
        <p:txBody>
          <a:bodyPr/>
          <a:lstStyle>
            <a:lvl1pPr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JM"/>
              <a:t>GRAPHICX                                                                             WWW.GRAPHICXWORKS.COM</a:t>
            </a:r>
          </a:p>
        </p:txBody>
      </p:sp>
      <p:sp>
        <p:nvSpPr>
          <p:cNvPr id="22" name="Slide Number Placeholder 8"/>
          <p:cNvSpPr>
            <a:spLocks noGrp="1"/>
          </p:cNvSpPr>
          <p:nvPr>
            <p:ph type="sldNum" sz="quarter" idx="4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54D01-4073-4DD8-B6E8-F9A98DCF26ED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="" xmlns:p14="http://schemas.microsoft.com/office/powerpoint/2010/main" val="2059095303"/>
      </p:ext>
    </p:extLst>
  </p:cSld>
  <p:clrMapOvr>
    <a:masterClrMapping/>
  </p:clrMapOvr>
  <p:transition spd="slow"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934200" cy="919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457200" y="1945640"/>
            <a:ext cx="2133600" cy="36576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FE431E"/>
                </a:solidFill>
                <a:latin typeface="Nexa Bold" pitchFamily="50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4"/>
          </p:nvPr>
        </p:nvSpPr>
        <p:spPr>
          <a:xfrm>
            <a:off x="457200" y="2209800"/>
            <a:ext cx="3352800" cy="812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457200" y="3368040"/>
            <a:ext cx="2133600" cy="36576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FE431E"/>
                </a:solidFill>
                <a:latin typeface="Nexa Bold" pitchFamily="50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36"/>
          </p:nvPr>
        </p:nvSpPr>
        <p:spPr>
          <a:xfrm>
            <a:off x="457200" y="3632200"/>
            <a:ext cx="3352800" cy="812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457200" y="4790440"/>
            <a:ext cx="2133600" cy="36576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FE431E"/>
                </a:solidFill>
                <a:latin typeface="Nexa Bold" pitchFamily="50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38"/>
          </p:nvPr>
        </p:nvSpPr>
        <p:spPr>
          <a:xfrm>
            <a:off x="457200" y="5054600"/>
            <a:ext cx="3352800" cy="812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9"/>
          </p:nvPr>
        </p:nvSpPr>
        <p:spPr/>
        <p:txBody>
          <a:bodyPr/>
          <a:lstStyle/>
          <a:p>
            <a:fld id="{94731969-31ED-48CF-8A9E-4747E256183B}" type="datetime1">
              <a:rPr lang="en-JM" smtClean="0"/>
              <a:pPr/>
              <a:t>13/08/2013</a:t>
            </a:fld>
            <a:endParaRPr lang="en-JM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r>
              <a:rPr lang="en-JM" dirty="0" smtClean="0"/>
              <a:t>GRAPHICX                                                                             WWW.GRAPHICXWORKS.COM</a:t>
            </a:r>
            <a:endParaRPr lang="en-JM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97681785-2FA5-4CDE-A927-889B4ACA8082}" type="slidenum">
              <a:rPr lang="en-JM" smtClean="0"/>
              <a:pPr/>
              <a:t>‹#›</a:t>
            </a:fld>
            <a:endParaRPr lang="en-JM" dirty="0"/>
          </a:p>
        </p:txBody>
      </p:sp>
    </p:spTree>
    <p:extLst>
      <p:ext uri="{BB962C8B-B14F-4D97-AF65-F5344CB8AC3E}">
        <p14:creationId xmlns="" xmlns:p14="http://schemas.microsoft.com/office/powerpoint/2010/main" val="144606819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948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DC3BC-90C8-4209-A1AB-C7A0A7BBF0A0}" type="datetime1">
              <a:rPr lang="en-JM" smtClean="0"/>
              <a:pPr/>
              <a:t>13/08/2013</a:t>
            </a:fld>
            <a:endParaRPr lang="en-JM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dirty="0" smtClean="0"/>
              <a:t>GRAPHICX                                                                             WWW.GRAPHICXWORKS.COM</a:t>
            </a:r>
            <a:endParaRPr lang="en-JM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81785-2FA5-4CDE-A927-889B4ACA8082}" type="slidenum">
              <a:rPr lang="en-JM" smtClean="0"/>
              <a:pPr/>
              <a:t>‹#›</a:t>
            </a:fld>
            <a:endParaRPr lang="en-JM" dirty="0"/>
          </a:p>
        </p:txBody>
      </p:sp>
    </p:spTree>
    <p:extLst>
      <p:ext uri="{BB962C8B-B14F-4D97-AF65-F5344CB8AC3E}">
        <p14:creationId xmlns="" xmlns:p14="http://schemas.microsoft.com/office/powerpoint/2010/main" val="2623983190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 txBox="1">
            <a:spLocks noGrp="1"/>
          </p:cNvSpPr>
          <p:nvPr>
            <p:ph type="pic" idx="4294967295"/>
          </p:nvPr>
        </p:nvSpPr>
        <p:spPr>
          <a:xfrm>
            <a:off x="609603" y="2381554"/>
            <a:ext cx="3733796" cy="3352803"/>
          </a:xfrm>
          <a:ln w="76196">
            <a:solidFill>
              <a:srgbClr val="D9D9D9">
                <a:alpha val="50196"/>
              </a:srgbClr>
            </a:solidFill>
            <a:prstDash val="solid"/>
            <a:miter/>
          </a:ln>
        </p:spPr>
        <p:txBody>
          <a:bodyPr/>
          <a:lstStyle>
            <a:lvl1pPr marL="0" indent="0">
              <a:spcBef>
                <a:spcPts val="300"/>
              </a:spcBef>
              <a:buNone/>
              <a:defRPr lang="en-JM" sz="1400">
                <a:solidFill>
                  <a:srgbClr val="A6A6A6"/>
                </a:solidFill>
                <a:latin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Text Placeholder 10"/>
          <p:cNvSpPr txBox="1">
            <a:spLocks noGrp="1"/>
          </p:cNvSpPr>
          <p:nvPr>
            <p:ph type="body" idx="4294967295"/>
          </p:nvPr>
        </p:nvSpPr>
        <p:spPr>
          <a:xfrm>
            <a:off x="5333996" y="2819406"/>
            <a:ext cx="2800350" cy="50799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lang="en-JM" sz="1400"/>
            </a:lvl1pPr>
          </a:lstStyle>
          <a:p>
            <a:pPr lvl="0"/>
            <a:endParaRPr lang="en-JM"/>
          </a:p>
        </p:txBody>
      </p:sp>
      <p:sp>
        <p:nvSpPr>
          <p:cNvPr id="4" name="Text Placeholder 6"/>
          <p:cNvSpPr txBox="1">
            <a:spLocks noGrp="1"/>
          </p:cNvSpPr>
          <p:nvPr>
            <p:ph type="body" idx="4294967295"/>
          </p:nvPr>
        </p:nvSpPr>
        <p:spPr>
          <a:xfrm>
            <a:off x="457200" y="1498601"/>
            <a:ext cx="8077196" cy="812801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lang="en-JM" sz="1300"/>
            </a:lvl1pPr>
          </a:lstStyle>
          <a:p>
            <a:pPr lvl="0"/>
            <a:endParaRPr lang="en-JM"/>
          </a:p>
        </p:txBody>
      </p:sp>
      <p:sp>
        <p:nvSpPr>
          <p:cNvPr id="5" name="Content Placeholder 6"/>
          <p:cNvSpPr txBox="1">
            <a:spLocks noGrp="1"/>
          </p:cNvSpPr>
          <p:nvPr>
            <p:ph idx="4294967295"/>
          </p:nvPr>
        </p:nvSpPr>
        <p:spPr>
          <a:xfrm>
            <a:off x="4665515" y="2839714"/>
            <a:ext cx="411480" cy="487676"/>
          </a:xfrm>
          <a:solidFill>
            <a:srgbClr val="FE431E"/>
          </a:solidFill>
        </p:spPr>
        <p:txBody>
          <a:bodyPr anchor="ctr" anchorCtr="1"/>
          <a:lstStyle>
            <a:lvl1pPr marL="0" indent="0" algn="ctr">
              <a:spcBef>
                <a:spcPts val="400"/>
              </a:spcBef>
              <a:buNone/>
              <a:defRPr lang="en-JM" sz="1800">
                <a:solidFill>
                  <a:srgbClr val="FFFFFF"/>
                </a:solidFill>
                <a:latin typeface="Nexa Bold" pitchFamily="50"/>
                <a:ea typeface="Open Sans Extrabold" pitchFamily="34"/>
                <a:cs typeface="Open Sans Extrabold" pitchFamily="34"/>
              </a:defRPr>
            </a:lvl1pPr>
          </a:lstStyle>
          <a:p>
            <a:pPr lvl="0"/>
            <a:r>
              <a:rPr lang="en-JM"/>
              <a:t>1</a:t>
            </a:r>
          </a:p>
        </p:txBody>
      </p:sp>
      <p:sp>
        <p:nvSpPr>
          <p:cNvPr id="6" name="Content Placeholder 6"/>
          <p:cNvSpPr txBox="1">
            <a:spLocks noGrp="1"/>
          </p:cNvSpPr>
          <p:nvPr>
            <p:ph idx="4294967295"/>
          </p:nvPr>
        </p:nvSpPr>
        <p:spPr>
          <a:xfrm>
            <a:off x="4665515" y="3550916"/>
            <a:ext cx="411480" cy="487676"/>
          </a:xfrm>
          <a:solidFill>
            <a:srgbClr val="FE431E"/>
          </a:solidFill>
        </p:spPr>
        <p:txBody>
          <a:bodyPr anchor="ctr" anchorCtr="1"/>
          <a:lstStyle>
            <a:lvl1pPr marL="0" indent="0" algn="ctr">
              <a:spcBef>
                <a:spcPts val="400"/>
              </a:spcBef>
              <a:buNone/>
              <a:defRPr lang="en-JM" sz="1800">
                <a:solidFill>
                  <a:srgbClr val="FFFFFF"/>
                </a:solidFill>
                <a:latin typeface="Nexa Bold" pitchFamily="50"/>
                <a:ea typeface="Open Sans Extrabold" pitchFamily="34"/>
                <a:cs typeface="Open Sans Extrabold" pitchFamily="34"/>
              </a:defRPr>
            </a:lvl1pPr>
          </a:lstStyle>
          <a:p>
            <a:pPr lvl="0"/>
            <a:r>
              <a:rPr lang="en-JM"/>
              <a:t>1</a:t>
            </a:r>
          </a:p>
        </p:txBody>
      </p:sp>
      <p:sp>
        <p:nvSpPr>
          <p:cNvPr id="7" name="Content Placeholder 6"/>
          <p:cNvSpPr txBox="1">
            <a:spLocks noGrp="1"/>
          </p:cNvSpPr>
          <p:nvPr>
            <p:ph idx="4294967295"/>
          </p:nvPr>
        </p:nvSpPr>
        <p:spPr>
          <a:xfrm>
            <a:off x="4665515" y="4262118"/>
            <a:ext cx="411480" cy="487676"/>
          </a:xfrm>
          <a:solidFill>
            <a:srgbClr val="FE431E"/>
          </a:solidFill>
        </p:spPr>
        <p:txBody>
          <a:bodyPr anchor="ctr" anchorCtr="1"/>
          <a:lstStyle>
            <a:lvl1pPr marL="0" indent="0" algn="ctr">
              <a:spcBef>
                <a:spcPts val="400"/>
              </a:spcBef>
              <a:buNone/>
              <a:defRPr lang="en-JM" sz="1800">
                <a:solidFill>
                  <a:srgbClr val="FFFFFF"/>
                </a:solidFill>
                <a:latin typeface="Nexa Bold" pitchFamily="50"/>
                <a:ea typeface="Open Sans Extrabold" pitchFamily="34"/>
                <a:cs typeface="Open Sans Extrabold" pitchFamily="34"/>
              </a:defRPr>
            </a:lvl1pPr>
          </a:lstStyle>
          <a:p>
            <a:pPr lvl="0"/>
            <a:r>
              <a:rPr lang="en-JM"/>
              <a:t>1</a:t>
            </a:r>
          </a:p>
        </p:txBody>
      </p:sp>
      <p:sp>
        <p:nvSpPr>
          <p:cNvPr id="8" name="Content Placeholder 6"/>
          <p:cNvSpPr txBox="1">
            <a:spLocks noGrp="1"/>
          </p:cNvSpPr>
          <p:nvPr>
            <p:ph idx="4294967295"/>
          </p:nvPr>
        </p:nvSpPr>
        <p:spPr>
          <a:xfrm>
            <a:off x="4665515" y="4973321"/>
            <a:ext cx="411480" cy="487676"/>
          </a:xfrm>
          <a:solidFill>
            <a:srgbClr val="FE431E"/>
          </a:solidFill>
        </p:spPr>
        <p:txBody>
          <a:bodyPr anchor="ctr" anchorCtr="1"/>
          <a:lstStyle>
            <a:lvl1pPr marL="0" indent="0" algn="ctr">
              <a:spcBef>
                <a:spcPts val="400"/>
              </a:spcBef>
              <a:buNone/>
              <a:defRPr lang="en-JM" sz="1800">
                <a:solidFill>
                  <a:srgbClr val="FFFFFF"/>
                </a:solidFill>
                <a:latin typeface="Nexa Bold" pitchFamily="50"/>
                <a:ea typeface="Open Sans Extrabold" pitchFamily="34"/>
                <a:cs typeface="Open Sans Extrabold" pitchFamily="34"/>
              </a:defRPr>
            </a:lvl1pPr>
          </a:lstStyle>
          <a:p>
            <a:pPr lvl="0"/>
            <a:r>
              <a:rPr lang="en-JM"/>
              <a:t>1</a:t>
            </a:r>
          </a:p>
        </p:txBody>
      </p:sp>
      <p:sp>
        <p:nvSpPr>
          <p:cNvPr id="9" name="Text Placeholder 10"/>
          <p:cNvSpPr txBox="1">
            <a:spLocks noGrp="1"/>
          </p:cNvSpPr>
          <p:nvPr>
            <p:ph type="body" idx="4294967295"/>
          </p:nvPr>
        </p:nvSpPr>
        <p:spPr>
          <a:xfrm>
            <a:off x="5333996" y="3632197"/>
            <a:ext cx="2800350" cy="50799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lang="en-JM" sz="1400"/>
            </a:lvl1pPr>
          </a:lstStyle>
          <a:p>
            <a:pPr lvl="0"/>
            <a:endParaRPr lang="en-JM"/>
          </a:p>
        </p:txBody>
      </p:sp>
      <p:sp>
        <p:nvSpPr>
          <p:cNvPr id="10" name="Text Placeholder 10"/>
          <p:cNvSpPr txBox="1">
            <a:spLocks noGrp="1"/>
          </p:cNvSpPr>
          <p:nvPr>
            <p:ph type="body" idx="4294967295"/>
          </p:nvPr>
        </p:nvSpPr>
        <p:spPr>
          <a:xfrm>
            <a:off x="5333996" y="4343400"/>
            <a:ext cx="2800350" cy="50799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lang="en-JM" sz="1400"/>
            </a:lvl1pPr>
          </a:lstStyle>
          <a:p>
            <a:pPr lvl="0"/>
            <a:endParaRPr lang="en-JM"/>
          </a:p>
        </p:txBody>
      </p:sp>
      <p:sp>
        <p:nvSpPr>
          <p:cNvPr id="11" name="Text Placeholder 10"/>
          <p:cNvSpPr txBox="1">
            <a:spLocks noGrp="1"/>
          </p:cNvSpPr>
          <p:nvPr>
            <p:ph type="body" idx="4294967295"/>
          </p:nvPr>
        </p:nvSpPr>
        <p:spPr>
          <a:xfrm>
            <a:off x="5333996" y="5054602"/>
            <a:ext cx="2800350" cy="50799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lang="en-JM" sz="1400"/>
            </a:lvl1pPr>
          </a:lstStyle>
          <a:p>
            <a:pPr lvl="0"/>
            <a:endParaRPr lang="en-JM"/>
          </a:p>
        </p:txBody>
      </p:sp>
      <p:sp>
        <p:nvSpPr>
          <p:cNvPr id="12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381003"/>
            <a:ext cx="6934196" cy="91916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16DF41-4530-4EF0-B338-3589EF2F0C83}" type="datetime1">
              <a:rPr lang="en-JM"/>
              <a:pPr lvl="0"/>
              <a:t>13/08/2013</a:t>
            </a:fld>
            <a:endParaRPr lang="en-JM" dirty="0"/>
          </a:p>
        </p:txBody>
      </p:sp>
      <p:sp>
        <p:nvSpPr>
          <p:cNvPr id="1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sz="1200" b="0">
                <a:solidFill>
                  <a:srgbClr val="898989"/>
                </a:solidFill>
                <a:latin typeface="Calibri"/>
              </a:defRPr>
            </a:lvl1pPr>
          </a:lstStyle>
          <a:p>
            <a:pPr lvl="0"/>
            <a:r>
              <a:rPr lang="en-JM" dirty="0"/>
              <a:t>GRAPHICX                                                                             WWW.GRAPHICXWORKS.COM</a:t>
            </a:r>
          </a:p>
        </p:txBody>
      </p:sp>
      <p:sp>
        <p:nvSpPr>
          <p:cNvPr id="1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D83ADB-D9C0-408F-83E1-C1BAB8FE87F8}" type="slidenum">
              <a:rPr/>
              <a:pPr lvl="0"/>
              <a:t>‹#›</a:t>
            </a:fld>
            <a:endParaRPr lang="en-JM" dirty="0"/>
          </a:p>
        </p:txBody>
      </p:sp>
    </p:spTree>
  </p:cSld>
  <p:clrMapOvr>
    <a:masterClrMapping/>
  </p:clrMapOvr>
  <p:transition spd="slow" advClick="0"/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C3A2-3A17-4D80-957F-FCA1477E448E}" type="datetimeFigureOut">
              <a:rPr lang="en-CA" smtClean="0"/>
              <a:pPr/>
              <a:t>2013-08-13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0669-2DC4-4EB4-A8A2-7937C512590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C3A2-3A17-4D80-957F-FCA1477E448E}" type="datetimeFigureOut">
              <a:rPr lang="en-CA" smtClean="0"/>
              <a:pPr/>
              <a:t>2013-08-13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0669-2DC4-4EB4-A8A2-7937C512590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C3A2-3A17-4D80-957F-FCA1477E448E}" type="datetimeFigureOut">
              <a:rPr lang="en-CA" smtClean="0"/>
              <a:pPr/>
              <a:t>2013-08-13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0669-2DC4-4EB4-A8A2-7937C512590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C3A2-3A17-4D80-957F-FCA1477E448E}" type="datetimeFigureOut">
              <a:rPr lang="en-CA" smtClean="0"/>
              <a:pPr/>
              <a:t>2013-08-13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0669-2DC4-4EB4-A8A2-7937C512590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C3A2-3A17-4D80-957F-FCA1477E448E}" type="datetimeFigureOut">
              <a:rPr lang="en-CA" smtClean="0"/>
              <a:pPr/>
              <a:t>2013-08-13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0669-2DC4-4EB4-A8A2-7937C512590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spd="slow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C3A2-3A17-4D80-957F-FCA1477E448E}" type="datetimeFigureOut">
              <a:rPr lang="en-CA" smtClean="0"/>
              <a:pPr/>
              <a:t>2013-08-13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0669-2DC4-4EB4-A8A2-7937C512590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spd="slow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solidFill>
            <a:schemeClr val="tx1">
              <a:lumMod val="85000"/>
              <a:lumOff val="1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C3A2-3A17-4D80-957F-FCA1477E448E}" type="datetimeFigureOut">
              <a:rPr lang="en-CA" smtClean="0"/>
              <a:pPr/>
              <a:t>2013-08-13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0669-2DC4-4EB4-A8A2-7937C512590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C3A2-3A17-4D80-957F-FCA1477E448E}" type="datetimeFigureOut">
              <a:rPr lang="en-CA" smtClean="0"/>
              <a:pPr/>
              <a:t>2013-08-13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0669-2DC4-4EB4-A8A2-7937C512590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0C3A2-3A17-4D80-957F-FCA1477E448E}" type="datetimeFigureOut">
              <a:rPr lang="en-CA" smtClean="0"/>
              <a:pPr/>
              <a:t>2013-08-13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40669-2DC4-4EB4-A8A2-7937C5125900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5" r:id="rId15"/>
    <p:sldLayoutId id="2147483663" r:id="rId16"/>
    <p:sldLayoutId id="2147483664" r:id="rId17"/>
    <p:sldLayoutId id="2147483666" r:id="rId18"/>
  </p:sldLayoutIdLst>
  <p:transition spd="slow"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  <a:lum bright="-40000"/>
          </a:blip>
          <a:stretch>
            <a:fillRect/>
          </a:stretch>
        </p:blipFill>
        <p:spPr>
          <a:xfrm>
            <a:off x="0" y="2780928"/>
            <a:ext cx="4702302" cy="40546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276872"/>
            <a:ext cx="8382000" cy="1397008"/>
          </a:xfrm>
        </p:spPr>
        <p:txBody>
          <a:bodyPr>
            <a:noAutofit/>
          </a:bodyPr>
          <a:lstStyle/>
          <a:p>
            <a:pPr algn="r"/>
            <a:r>
              <a:rPr lang="en-JM" sz="5400" b="1" dirty="0" smtClean="0">
                <a:solidFill>
                  <a:srgbClr val="FF9933"/>
                </a:solidFill>
                <a:latin typeface="Calibri" pitchFamily="34" charset="0"/>
              </a:rPr>
              <a:t>IPX</a:t>
            </a:r>
            <a:r>
              <a:rPr lang="en-JM" sz="4400" dirty="0" smtClean="0">
                <a:solidFill>
                  <a:srgbClr val="FF9933"/>
                </a:solidFill>
                <a:latin typeface="Calibri" pitchFamily="34" charset="0"/>
              </a:rPr>
              <a:t> – </a:t>
            </a:r>
            <a:r>
              <a:rPr lang="en-JM" sz="5400" b="1" dirty="0" smtClean="0">
                <a:solidFill>
                  <a:srgbClr val="FF9933"/>
                </a:solidFill>
                <a:latin typeface="Calibri" pitchFamily="34" charset="0"/>
              </a:rPr>
              <a:t>W</a:t>
            </a:r>
            <a:r>
              <a:rPr lang="en-JM" sz="4400" dirty="0" smtClean="0">
                <a:solidFill>
                  <a:srgbClr val="FF9933"/>
                </a:solidFill>
                <a:latin typeface="Calibri" pitchFamily="34" charset="0"/>
              </a:rPr>
              <a:t>hat’s </a:t>
            </a:r>
            <a:r>
              <a:rPr lang="en-JM" sz="5400" b="1" dirty="0" smtClean="0">
                <a:solidFill>
                  <a:srgbClr val="FF9933"/>
                </a:solidFill>
                <a:latin typeface="Calibri" pitchFamily="34" charset="0"/>
              </a:rPr>
              <a:t>T</a:t>
            </a:r>
            <a:r>
              <a:rPr lang="en-JM" sz="4400" dirty="0" smtClean="0">
                <a:solidFill>
                  <a:srgbClr val="FF9933"/>
                </a:solidFill>
                <a:latin typeface="Calibri" pitchFamily="34" charset="0"/>
              </a:rPr>
              <a:t>he </a:t>
            </a:r>
            <a:r>
              <a:rPr lang="en-JM" sz="5400" b="1" dirty="0" smtClean="0">
                <a:solidFill>
                  <a:srgbClr val="FF9933"/>
                </a:solidFill>
                <a:latin typeface="Calibri" pitchFamily="34" charset="0"/>
              </a:rPr>
              <a:t>F</a:t>
            </a:r>
            <a:r>
              <a:rPr lang="en-JM" sz="4400" dirty="0" smtClean="0">
                <a:solidFill>
                  <a:srgbClr val="FF9933"/>
                </a:solidFill>
                <a:latin typeface="Calibri" pitchFamily="34" charset="0"/>
              </a:rPr>
              <a:t>uture</a:t>
            </a:r>
            <a:br>
              <a:rPr lang="en-JM" sz="4400" dirty="0" smtClean="0">
                <a:solidFill>
                  <a:srgbClr val="FF9933"/>
                </a:solidFill>
                <a:latin typeface="Calibri" pitchFamily="34" charset="0"/>
              </a:rPr>
            </a:br>
            <a:r>
              <a:rPr lang="en-JM" sz="3200" dirty="0" smtClean="0">
                <a:solidFill>
                  <a:srgbClr val="FF9933"/>
                </a:solidFill>
                <a:latin typeface="Calibri" pitchFamily="34" charset="0"/>
              </a:rPr>
              <a:t>i3 Forum Conference</a:t>
            </a:r>
            <a:br>
              <a:rPr lang="en-JM" sz="3200" dirty="0" smtClean="0">
                <a:solidFill>
                  <a:srgbClr val="FF9933"/>
                </a:solidFill>
                <a:latin typeface="Calibri" pitchFamily="34" charset="0"/>
              </a:rPr>
            </a:br>
            <a:r>
              <a:rPr lang="en-JM" sz="3200" dirty="0" smtClean="0">
                <a:solidFill>
                  <a:srgbClr val="FF9933"/>
                </a:solidFill>
                <a:latin typeface="Calibri" pitchFamily="34" charset="0"/>
              </a:rPr>
              <a:t>May 2013</a:t>
            </a:r>
            <a:r>
              <a:rPr lang="en-JM" sz="4000" dirty="0" smtClean="0">
                <a:solidFill>
                  <a:srgbClr val="FF9933"/>
                </a:solidFill>
                <a:latin typeface="Calibri" pitchFamily="34" charset="0"/>
              </a:rPr>
              <a:t/>
            </a:r>
            <a:br>
              <a:rPr lang="en-JM" sz="4000" dirty="0" smtClean="0">
                <a:solidFill>
                  <a:srgbClr val="FF9933"/>
                </a:solidFill>
                <a:latin typeface="Calibri" pitchFamily="34" charset="0"/>
              </a:rPr>
            </a:br>
            <a:endParaRPr lang="en-JM" sz="4000" b="1" dirty="0">
              <a:solidFill>
                <a:srgbClr val="FF9933"/>
              </a:solidFill>
              <a:latin typeface="+mj-lt"/>
            </a:endParaRPr>
          </a:p>
        </p:txBody>
      </p:sp>
      <p:pic>
        <p:nvPicPr>
          <p:cNvPr id="8" name="Picture 7" descr="square-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00" y="116632"/>
            <a:ext cx="777277" cy="7772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28384" y="919753"/>
            <a:ext cx="1115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000" dirty="0" smtClean="0">
                <a:solidFill>
                  <a:schemeClr val="bg1">
                    <a:lumMod val="8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HOT TELECOM</a:t>
            </a:r>
            <a:endParaRPr lang="en-CA" sz="1000" dirty="0">
              <a:solidFill>
                <a:schemeClr val="bg1">
                  <a:lumMod val="85000"/>
                </a:schemeClr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955994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/>
          <p:cNvGraphicFramePr>
            <a:graphicFrameLocks/>
          </p:cNvGraphicFramePr>
          <p:nvPr/>
        </p:nvGraphicFramePr>
        <p:xfrm>
          <a:off x="0" y="1412776"/>
          <a:ext cx="4644008" cy="4780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60040" y="1124744"/>
            <a:ext cx="4283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/>
            <a:r>
              <a:rPr lang="en-CA" sz="1400" dirty="0" smtClean="0">
                <a:solidFill>
                  <a:srgbClr val="FF9933"/>
                </a:solidFill>
              </a:rPr>
              <a:t>Q. </a:t>
            </a:r>
            <a:r>
              <a:rPr lang="en-CA" sz="1400" dirty="0" smtClean="0">
                <a:solidFill>
                  <a:schemeClr val="bg1"/>
                </a:solidFill>
              </a:rPr>
              <a:t>When do you plan offering these services?</a:t>
            </a:r>
            <a:endParaRPr lang="en-CA" sz="1400" dirty="0">
              <a:solidFill>
                <a:schemeClr val="bg1"/>
              </a:solidFill>
            </a:endParaRPr>
          </a:p>
        </p:txBody>
      </p:sp>
      <p:sp>
        <p:nvSpPr>
          <p:cNvPr id="18" name="Text Placeholder 4"/>
          <p:cNvSpPr txBox="1">
            <a:spLocks/>
          </p:cNvSpPr>
          <p:nvPr/>
        </p:nvSpPr>
        <p:spPr>
          <a:xfrm>
            <a:off x="5317232" y="1628800"/>
            <a:ext cx="3826768" cy="365125"/>
          </a:xfrm>
          <a:prstGeom prst="rect">
            <a:avLst/>
          </a:prstGeom>
        </p:spPr>
        <p:txBody>
          <a:bodyPr rtlCol="0"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JM" sz="1600" b="1" i="0" u="none" strike="noStrike" kern="1200" cap="all" spc="50" normalizeH="0" baseline="0" noProof="0" dirty="0" smtClean="0">
                <a:ln>
                  <a:noFill/>
                </a:ln>
                <a:solidFill>
                  <a:srgbClr val="FE431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Services expected to trigger demand for </a:t>
            </a:r>
            <a:r>
              <a:rPr kumimoji="0" lang="en-JM" sz="1600" b="1" i="0" u="none" strike="noStrike" kern="1200" cap="all" spc="50" normalizeH="0" baseline="0" noProof="0" dirty="0" err="1" smtClean="0">
                <a:ln>
                  <a:noFill/>
                </a:ln>
                <a:solidFill>
                  <a:srgbClr val="FE431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ipx</a:t>
            </a:r>
            <a:r>
              <a:rPr kumimoji="0" lang="en-JM" sz="1600" b="1" i="0" u="none" strike="noStrike" kern="1200" cap="all" spc="50" normalizeH="0" baseline="0" noProof="0" dirty="0" smtClean="0">
                <a:ln>
                  <a:noFill/>
                </a:ln>
                <a:solidFill>
                  <a:srgbClr val="FE431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</a:t>
            </a:r>
            <a:r>
              <a:rPr lang="en-JM" sz="1600" b="1" cap="all" spc="50" dirty="0" smtClean="0">
                <a:solidFill>
                  <a:srgbClr val="FE431E"/>
                </a:solidFill>
              </a:rPr>
              <a:t> being implemented as we speak</a:t>
            </a:r>
            <a:endParaRPr kumimoji="0" lang="en-JM" sz="1600" b="1" i="0" u="none" strike="noStrike" kern="1200" cap="all" spc="50" normalizeH="0" baseline="0" noProof="0" dirty="0" smtClean="0">
              <a:ln>
                <a:noFill/>
              </a:ln>
              <a:solidFill>
                <a:srgbClr val="FE431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JM" sz="1600" b="1" i="0" u="none" strike="noStrike" kern="1200" cap="all" spc="0" normalizeH="0" baseline="0" noProof="0" dirty="0">
              <a:ln>
                <a:noFill/>
              </a:ln>
              <a:solidFill>
                <a:srgbClr val="FE431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ext Placeholder 5"/>
          <p:cNvSpPr txBox="1">
            <a:spLocks/>
          </p:cNvSpPr>
          <p:nvPr/>
        </p:nvSpPr>
        <p:spPr>
          <a:xfrm>
            <a:off x="5317232" y="2708920"/>
            <a:ext cx="3647256" cy="34563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JM" sz="1400" dirty="0" smtClean="0">
                <a:solidFill>
                  <a:srgbClr val="595959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Over 70% of the operators we interviewed were planning to have launched HD voice services by 2015.</a:t>
            </a:r>
            <a:endParaRPr kumimoji="0" lang="en-JM" sz="1400" b="0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JM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brima" pitchFamily="2" charset="0"/>
                <a:ea typeface="Ebrima" pitchFamily="2" charset="0"/>
                <a:cs typeface="Ebrima" pitchFamily="2" charset="0"/>
              </a:rPr>
              <a:t>VoLTE services are on most mobile operators’ agenda starting in 2014.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JM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brima" pitchFamily="2" charset="0"/>
                <a:ea typeface="Ebrima" pitchFamily="2" charset="0"/>
                <a:cs typeface="Ebrima" pitchFamily="2" charset="0"/>
              </a:rPr>
              <a:t>RCS is only starting to make its appearance</a:t>
            </a:r>
            <a:r>
              <a:rPr kumimoji="0" lang="en-JM" sz="1400" b="0" i="0" u="none" strike="noStrike" kern="1200" cap="none" spc="0" normalizeH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brima" pitchFamily="2" charset="0"/>
                <a:ea typeface="Ebrima" pitchFamily="2" charset="0"/>
                <a:cs typeface="Ebrima" pitchFamily="2" charset="0"/>
              </a:rPr>
              <a:t> into mobile operators’ roadmaps partly to compete with OTTs.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JM" sz="1400" baseline="0" dirty="0" smtClean="0">
                <a:solidFill>
                  <a:srgbClr val="595959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The facilitation of End-to-end</a:t>
            </a:r>
            <a:r>
              <a:rPr lang="en-JM" sz="1400" dirty="0" smtClean="0">
                <a:solidFill>
                  <a:srgbClr val="595959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 HD Voice was identified by OTTs as a service of interest over IPX.</a:t>
            </a:r>
            <a:endParaRPr kumimoji="0" lang="en-JM" sz="1400" b="0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20" name="Title 3"/>
          <p:cNvSpPr>
            <a:spLocks noGrp="1"/>
          </p:cNvSpPr>
          <p:nvPr>
            <p:ph type="title"/>
          </p:nvPr>
        </p:nvSpPr>
        <p:spPr>
          <a:xfrm>
            <a:off x="5148064" y="404664"/>
            <a:ext cx="3995936" cy="919163"/>
          </a:xfrm>
        </p:spPr>
        <p:txBody>
          <a:bodyPr>
            <a:noAutofit/>
          </a:bodyPr>
          <a:lstStyle/>
          <a:p>
            <a:pPr algn="l"/>
            <a:r>
              <a:rPr lang="en-JM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SERVICES</a:t>
            </a:r>
            <a:br>
              <a:rPr lang="en-JM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</a:br>
            <a:r>
              <a:rPr lang="en-JM" sz="2400" dirty="0" smtClean="0">
                <a:solidFill>
                  <a:srgbClr val="FE431E"/>
                </a:solidFill>
                <a:latin typeface="Calibri" pitchFamily="34" charset="0"/>
              </a:rPr>
              <a:t>HOW ARE THEY EVOLVING</a:t>
            </a:r>
            <a:endParaRPr lang="en-JM" sz="2400" dirty="0">
              <a:solidFill>
                <a:srgbClr val="FE431E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3"/>
          <p:cNvSpPr>
            <a:spLocks noGrp="1"/>
          </p:cNvSpPr>
          <p:nvPr>
            <p:ph type="title"/>
          </p:nvPr>
        </p:nvSpPr>
        <p:spPr>
          <a:xfrm>
            <a:off x="5148064" y="404664"/>
            <a:ext cx="3995936" cy="919163"/>
          </a:xfrm>
        </p:spPr>
        <p:txBody>
          <a:bodyPr>
            <a:noAutofit/>
          </a:bodyPr>
          <a:lstStyle/>
          <a:p>
            <a:pPr algn="l"/>
            <a:r>
              <a:rPr lang="en-JM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SERVICES</a:t>
            </a:r>
            <a:br>
              <a:rPr lang="en-JM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</a:br>
            <a:r>
              <a:rPr lang="en-JM" dirty="0" smtClean="0">
                <a:solidFill>
                  <a:srgbClr val="FE431E"/>
                </a:solidFill>
                <a:latin typeface="Calibri" pitchFamily="34" charset="0"/>
              </a:rPr>
              <a:t>HOW ARE THEY EVOLVING</a:t>
            </a:r>
            <a:endParaRPr lang="en-JM" sz="2400" dirty="0">
              <a:solidFill>
                <a:srgbClr val="FE431E"/>
              </a:solidFill>
              <a:latin typeface="Calibri" pitchFamily="34" charset="0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5317232" y="1700808"/>
            <a:ext cx="3826768" cy="365125"/>
          </a:xfrm>
          <a:prstGeom prst="rect">
            <a:avLst/>
          </a:prstGeom>
        </p:spPr>
        <p:txBody>
          <a:bodyPr rtlCol="0"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JM" sz="1600" b="1" i="0" u="none" strike="noStrike" kern="1200" cap="all" spc="50" normalizeH="0" baseline="0" noProof="0" dirty="0" smtClean="0">
                <a:ln>
                  <a:noFill/>
                </a:ln>
                <a:solidFill>
                  <a:srgbClr val="FE431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VOICE</a:t>
            </a:r>
            <a:r>
              <a:rPr kumimoji="0" lang="en-JM" sz="1600" b="1" i="0" u="none" strike="noStrike" kern="1200" cap="all" spc="50" normalizeH="0" noProof="0" dirty="0" smtClean="0">
                <a:ln>
                  <a:noFill/>
                </a:ln>
                <a:solidFill>
                  <a:srgbClr val="FE431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STILL WHERE THE MONEY IS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JM" sz="1600" b="1" cap="all" spc="50" baseline="0" dirty="0" smtClean="0">
                <a:solidFill>
                  <a:srgbClr val="FE431E"/>
                </a:solidFill>
              </a:rPr>
              <a:t>FOR</a:t>
            </a:r>
            <a:r>
              <a:rPr lang="en-JM" sz="1600" b="1" cap="all" spc="50" dirty="0" smtClean="0">
                <a:solidFill>
                  <a:srgbClr val="FE431E"/>
                </a:solidFill>
              </a:rPr>
              <a:t> NOW...</a:t>
            </a:r>
            <a:endParaRPr kumimoji="0" lang="en-JM" sz="1600" b="1" i="0" u="none" strike="noStrike" kern="1200" cap="all" spc="50" normalizeH="0" baseline="0" noProof="0" dirty="0" smtClean="0">
              <a:ln>
                <a:noFill/>
              </a:ln>
              <a:solidFill>
                <a:srgbClr val="FE431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JM" sz="1600" b="1" i="0" u="none" strike="noStrike" kern="1200" cap="all" spc="0" normalizeH="0" baseline="0" noProof="0" dirty="0">
              <a:ln>
                <a:noFill/>
              </a:ln>
              <a:solidFill>
                <a:srgbClr val="FE431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5317232" y="2641997"/>
            <a:ext cx="3647256" cy="34563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6700" lvl="0" indent="-266700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CA" sz="1400" dirty="0" smtClean="0">
                <a:solidFill>
                  <a:srgbClr val="595959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The majority of the IPX customers are currently using the platform for voice and are expecting to continue to do so over the next 3-4 years.</a:t>
            </a:r>
          </a:p>
          <a:p>
            <a:pPr marL="266700" lvl="0" indent="-266700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CA" sz="1400" dirty="0" smtClean="0">
                <a:solidFill>
                  <a:srgbClr val="595959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Over 50% of the survey respondents were expecting to use IPX to transport VoIP and HD Voice in 3-4 years</a:t>
            </a:r>
          </a:p>
          <a:p>
            <a:pPr marL="266700" lvl="0" indent="-266700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CA" sz="1400" dirty="0" smtClean="0">
                <a:solidFill>
                  <a:srgbClr val="595959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While 16% said they expected to use it to transport video and content and 16% to transport Rich Communication services (RCS). </a:t>
            </a:r>
            <a:endParaRPr kumimoji="0" lang="en-JM" sz="1400" b="0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107505" y="1772816"/>
          <a:ext cx="446449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95537" y="1484784"/>
            <a:ext cx="3876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/>
            <a:r>
              <a:rPr lang="en-CA" sz="1400" dirty="0" smtClean="0">
                <a:solidFill>
                  <a:srgbClr val="FF9933"/>
                </a:solidFill>
              </a:rPr>
              <a:t>Q. </a:t>
            </a:r>
            <a:r>
              <a:rPr lang="en-CA" sz="1400" dirty="0" smtClean="0">
                <a:solidFill>
                  <a:schemeClr val="bg1"/>
                </a:solidFill>
              </a:rPr>
              <a:t>Which retail services do you  foresee offering over IPX in 3-4 years time?</a:t>
            </a:r>
            <a:endParaRPr lang="en-CA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http://pinkapple.typepad.com/photos/uncategorized/shopping_list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4995672"/>
          </a:xfrm>
          <a:prstGeom prst="rect">
            <a:avLst/>
          </a:prstGeom>
          <a:noFill/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611560" y="5531892"/>
            <a:ext cx="7772400" cy="633412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en-CA" sz="3200" dirty="0" smtClean="0">
                <a:solidFill>
                  <a:srgbClr val="FF9933"/>
                </a:solidFill>
                <a:ea typeface="Ebrima" pitchFamily="2" charset="0"/>
                <a:cs typeface="Ebrima" pitchFamily="2" charset="0"/>
              </a:rPr>
              <a:t>CUSTOMERS’ WANTS AND NEEDS </a:t>
            </a:r>
          </a:p>
          <a:p>
            <a:pPr lvl="0" algn="ctr">
              <a:spcBef>
                <a:spcPct val="0"/>
              </a:spcBef>
            </a:pPr>
            <a:r>
              <a:rPr lang="en-JM" sz="2000" dirty="0" smtClean="0">
                <a:solidFill>
                  <a:schemeClr val="bg1"/>
                </a:solidFill>
                <a:ea typeface="+mj-ea"/>
                <a:cs typeface="+mj-cs"/>
              </a:rPr>
              <a:t>Your wish is my command...</a:t>
            </a:r>
            <a:endParaRPr kumimoji="0" lang="en-JM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marL="0" indent="0">
              <a:buNone/>
            </a:pPr>
            <a:r>
              <a:rPr lang="en-CA" sz="2800" dirty="0" smtClean="0">
                <a:solidFill>
                  <a:srgbClr val="FF9933"/>
                </a:solidFill>
              </a:rPr>
              <a:t>The most important IPX features for service providers are:</a:t>
            </a:r>
          </a:p>
          <a:p>
            <a:pPr marL="0" indent="0">
              <a:buNone/>
            </a:pPr>
            <a:endParaRPr lang="en-CA" dirty="0" smtClean="0">
              <a:solidFill>
                <a:srgbClr val="FF9933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en-CA" dirty="0" smtClean="0">
                <a:solidFill>
                  <a:schemeClr val="bg1">
                    <a:lumMod val="95000"/>
                  </a:schemeClr>
                </a:solidFill>
              </a:rPr>
              <a:t>Guaranteed capacity</a:t>
            </a:r>
          </a:p>
          <a:p>
            <a:pPr lvl="1">
              <a:buFont typeface="Wingdings" pitchFamily="2" charset="2"/>
              <a:buChar char="ü"/>
            </a:pPr>
            <a:r>
              <a:rPr lang="en-CA" dirty="0" smtClean="0">
                <a:solidFill>
                  <a:schemeClr val="bg1">
                    <a:lumMod val="95000"/>
                  </a:schemeClr>
                </a:solidFill>
              </a:rPr>
              <a:t>Guaranteed quality</a:t>
            </a:r>
          </a:p>
          <a:p>
            <a:pPr lvl="1">
              <a:buFont typeface="Wingdings" pitchFamily="2" charset="2"/>
              <a:buChar char="ü"/>
            </a:pPr>
            <a:r>
              <a:rPr lang="en-CA" dirty="0" smtClean="0">
                <a:solidFill>
                  <a:schemeClr val="bg1">
                    <a:lumMod val="95000"/>
                  </a:schemeClr>
                </a:solidFill>
              </a:rPr>
              <a:t>Multiple services over a single connection</a:t>
            </a:r>
          </a:p>
          <a:p>
            <a:pPr lvl="1">
              <a:buFont typeface="Wingdings" pitchFamily="2" charset="2"/>
              <a:buChar char="ü"/>
            </a:pPr>
            <a:r>
              <a:rPr lang="en-CA" dirty="0" smtClean="0">
                <a:solidFill>
                  <a:schemeClr val="bg1">
                    <a:lumMod val="95000"/>
                  </a:schemeClr>
                </a:solidFill>
              </a:rPr>
              <a:t>Direct routing to their distant providers</a:t>
            </a:r>
          </a:p>
          <a:p>
            <a:endParaRPr lang="en-CA" dirty="0"/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CA" sz="3200" dirty="0" smtClean="0">
                <a:solidFill>
                  <a:schemeClr val="bg1"/>
                </a:solidFill>
              </a:rPr>
              <a:t>CUSTOMERS</a:t>
            </a:r>
            <a:r>
              <a:rPr lang="en-CA" sz="3200" dirty="0" smtClean="0"/>
              <a:t/>
            </a:r>
            <a:br>
              <a:rPr lang="en-CA" sz="3200" dirty="0" smtClean="0"/>
            </a:br>
            <a:r>
              <a:rPr lang="en-CA" sz="3200" dirty="0" smtClean="0">
                <a:solidFill>
                  <a:srgbClr val="FF9933"/>
                </a:solidFill>
              </a:rPr>
              <a:t>WHAT DO THEY EXPECT AND NEED</a:t>
            </a:r>
            <a:endParaRPr lang="en-CA" sz="3200" dirty="0">
              <a:solidFill>
                <a:srgbClr val="FF9933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sz="3200" dirty="0" smtClean="0">
                <a:solidFill>
                  <a:schemeClr val="bg1"/>
                </a:solidFill>
              </a:rPr>
              <a:t>CUSTOMERS</a:t>
            </a:r>
            <a:r>
              <a:rPr lang="en-CA" sz="3200" dirty="0" smtClean="0"/>
              <a:t/>
            </a:r>
            <a:br>
              <a:rPr lang="en-CA" sz="3200" dirty="0" smtClean="0"/>
            </a:br>
            <a:r>
              <a:rPr lang="en-CA" sz="3200" dirty="0" smtClean="0">
                <a:solidFill>
                  <a:srgbClr val="FF9933"/>
                </a:solidFill>
              </a:rPr>
              <a:t>WHAT DO THEY EXPECT AND NEED</a:t>
            </a:r>
            <a:endParaRPr lang="en-CA" sz="3200" dirty="0">
              <a:solidFill>
                <a:srgbClr val="FF9933"/>
              </a:solidFill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251520" y="1772816"/>
          <a:ext cx="856895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47664" y="1916832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/>
            <a:r>
              <a:rPr lang="en-CA" dirty="0" smtClean="0">
                <a:solidFill>
                  <a:srgbClr val="FF9933"/>
                </a:solidFill>
              </a:rPr>
              <a:t>Q. </a:t>
            </a:r>
            <a:r>
              <a:rPr lang="en-CA" dirty="0" smtClean="0">
                <a:solidFill>
                  <a:schemeClr val="bg1"/>
                </a:solidFill>
              </a:rPr>
              <a:t>Do you have any need for these services and features on IPX?</a:t>
            </a:r>
            <a:endParaRPr lang="en-C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-413169" y="980728"/>
            <a:ext cx="4372593" cy="4608512"/>
          </a:xfrm>
          <a:prstGeom prst="ellipse">
            <a:avLst/>
          </a:prstGeom>
          <a:solidFill>
            <a:schemeClr val="bg1"/>
          </a:solidFill>
          <a:ln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-108520" y="2060848"/>
            <a:ext cx="4054604" cy="2160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1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70%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05531" y="1628800"/>
            <a:ext cx="4638469" cy="410445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CA" sz="4600" dirty="0" smtClean="0">
                <a:solidFill>
                  <a:schemeClr val="bg1"/>
                </a:solidFill>
              </a:rPr>
              <a:t>o</a:t>
            </a:r>
            <a:r>
              <a:rPr kumimoji="0" lang="en-CA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 the operators said that the most important factor when choosing</a:t>
            </a:r>
            <a:r>
              <a:rPr kumimoji="0" lang="en-CA" sz="4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 IPX provider is</a:t>
            </a:r>
            <a:r>
              <a:rPr lang="en-CA" sz="4600" dirty="0" smtClean="0">
                <a:solidFill>
                  <a:schemeClr val="bg1"/>
                </a:solidFill>
              </a:rPr>
              <a:t/>
            </a:r>
            <a:br>
              <a:rPr lang="en-CA" sz="4600" dirty="0" smtClean="0">
                <a:solidFill>
                  <a:schemeClr val="bg1"/>
                </a:solidFill>
              </a:rPr>
            </a:br>
            <a:r>
              <a:rPr kumimoji="0" lang="en-CA" sz="1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global</a:t>
            </a:r>
            <a:br>
              <a:rPr kumimoji="0" lang="en-CA" sz="1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CA" sz="1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reach</a:t>
            </a:r>
            <a:endParaRPr kumimoji="0" lang="en-CA" sz="4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11960" y="1340768"/>
            <a:ext cx="0" cy="4248472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http://www.impactmediasource.com/wp-content/uploads/2010/11/Goldfish_Jump.jpg"/>
          <p:cNvPicPr>
            <a:picLocks noChangeAspect="1" noChangeArrowheads="1"/>
          </p:cNvPicPr>
          <p:nvPr/>
        </p:nvPicPr>
        <p:blipFill>
          <a:blip r:embed="rId2" cstate="print"/>
          <a:srcRect t="2841" b="16920"/>
          <a:stretch>
            <a:fillRect/>
          </a:stretch>
        </p:blipFill>
        <p:spPr bwMode="auto">
          <a:xfrm>
            <a:off x="0" y="-27384"/>
            <a:ext cx="9144000" cy="5328592"/>
          </a:xfrm>
          <a:prstGeom prst="rect">
            <a:avLst/>
          </a:prstGeom>
          <a:noFill/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611560" y="5531892"/>
            <a:ext cx="7772400" cy="633412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en-CA" sz="3200" dirty="0" smtClean="0">
                <a:solidFill>
                  <a:srgbClr val="FF9933"/>
                </a:solidFill>
                <a:ea typeface="Ebrima" pitchFamily="2" charset="0"/>
                <a:cs typeface="Ebrima" pitchFamily="2" charset="0"/>
              </a:rPr>
              <a:t>IPX MIGRATION</a:t>
            </a:r>
          </a:p>
          <a:p>
            <a:pPr lvl="0" algn="ctr">
              <a:spcBef>
                <a:spcPct val="0"/>
              </a:spcBef>
            </a:pPr>
            <a:r>
              <a:rPr lang="en-JM" sz="2000" dirty="0" smtClean="0">
                <a:solidFill>
                  <a:schemeClr val="bg1"/>
                </a:solidFill>
                <a:ea typeface="+mj-ea"/>
                <a:cs typeface="+mj-cs"/>
              </a:rPr>
              <a:t>What drives the leap</a:t>
            </a:r>
            <a:endParaRPr kumimoji="0" lang="en-JM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>
          <a:xfrm>
            <a:off x="1331640" y="1556792"/>
            <a:ext cx="6696744" cy="576064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en-CA" sz="1600" dirty="0" smtClean="0">
                <a:solidFill>
                  <a:srgbClr val="FF9933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Increased number of LTE network launches.</a:t>
            </a:r>
          </a:p>
        </p:txBody>
      </p:sp>
      <p:pic>
        <p:nvPicPr>
          <p:cNvPr id="10" name="Picture 5" descr="C:\Users\adrienne.reynolds\Desktop\2\bb\Main\PPTX VERSIONS\PPTX- WITHOUT animation\png icons\White\plussign_white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27" y="1579016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CA" sz="3200" dirty="0" smtClean="0">
                <a:solidFill>
                  <a:schemeClr val="bg1"/>
                </a:solidFill>
              </a:rPr>
              <a:t>ADOPTION</a:t>
            </a:r>
            <a:r>
              <a:rPr lang="en-CA" sz="3200" dirty="0" smtClean="0"/>
              <a:t/>
            </a:r>
            <a:br>
              <a:rPr lang="en-CA" sz="3200" dirty="0" smtClean="0"/>
            </a:br>
            <a:r>
              <a:rPr lang="en-CA" sz="3200" dirty="0" smtClean="0">
                <a:solidFill>
                  <a:srgbClr val="FF9933"/>
                </a:solidFill>
              </a:rPr>
              <a:t>WHAT ARE THE DRIVERS AND INHIBITORS</a:t>
            </a:r>
            <a:endParaRPr lang="en-CA" sz="3200" dirty="0">
              <a:solidFill>
                <a:srgbClr val="FF9933"/>
              </a:solidFill>
            </a:endParaRPr>
          </a:p>
        </p:txBody>
      </p:sp>
      <p:pic>
        <p:nvPicPr>
          <p:cNvPr id="14" name="Picture 5" descr="C:\Users\adrienne.reynolds\Desktop\2\bb\Main\PPTX VERSIONS\PPTX- WITHOUT animation\png icons\White\plussign_whi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27" y="578377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331640" y="580526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en-CA" sz="1600" dirty="0" smtClean="0">
                <a:solidFill>
                  <a:srgbClr val="F2F2F2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Growth of voice over broadband.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312789" y="3645024"/>
            <a:ext cx="7632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CA" sz="1600" dirty="0" smtClean="0">
                <a:solidFill>
                  <a:srgbClr val="F2F2F2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Need to compete and partner with OTT players.</a:t>
            </a:r>
          </a:p>
        </p:txBody>
      </p:sp>
      <p:pic>
        <p:nvPicPr>
          <p:cNvPr id="17" name="Picture 5" descr="C:\Users\adrienne.reynolds\Desktop\2\bb\Main\PPTX VERSIONS\PPTX- WITHOUT animation\png icons\White\plussign_whi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235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331640" y="4365104"/>
            <a:ext cx="7416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CA" sz="1600" dirty="0" smtClean="0">
                <a:solidFill>
                  <a:srgbClr val="F2F2F2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Need to reduce the capacity required to terminate calls and increase margins.</a:t>
            </a:r>
          </a:p>
        </p:txBody>
      </p:sp>
      <p:pic>
        <p:nvPicPr>
          <p:cNvPr id="19" name="Picture 5" descr="C:\Users\adrienne.reynolds\Desktop\2\bb\Main\PPTX VERSIONS\PPTX- WITHOUT animation\png icons\White\plussign_whi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27" y="4334906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312789" y="2276872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en-CA" sz="1600" dirty="0" smtClean="0">
                <a:solidFill>
                  <a:srgbClr val="FF9933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Launch of HD Voice and HD Video Conferencing.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31640" y="5085183"/>
            <a:ext cx="76683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CA" sz="1600" dirty="0" smtClean="0">
                <a:solidFill>
                  <a:srgbClr val="F2F2F2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Long term CAPEX and OPEX savings as a result to the move to IP.</a:t>
            </a:r>
            <a:endParaRPr lang="en-CA" sz="1600" dirty="0" err="1" smtClean="0">
              <a:solidFill>
                <a:srgbClr val="F2F2F2"/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pic>
        <p:nvPicPr>
          <p:cNvPr id="22" name="Picture 5" descr="C:\Users\adrienne.reynolds\Desktop\2\bb\Main\PPTX VERSIONS\PPTX- WITHOUT animation\png icons\White\plussign_white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 descr="C:\Users\adrienne.reynolds\Desktop\2\bb\Main\PPTX VERSIONS\PPTX- WITHOUT animation\png icons\White\plussign_whi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27" y="501317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1312789" y="2924944"/>
            <a:ext cx="76683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CA" sz="1600" dirty="0" smtClean="0">
                <a:solidFill>
                  <a:srgbClr val="FF9933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Need to remain relevant in the evolving IP ecosystem</a:t>
            </a:r>
          </a:p>
        </p:txBody>
      </p:sp>
      <p:pic>
        <p:nvPicPr>
          <p:cNvPr id="25" name="Picture 5" descr="C:\Users\adrienne.reynolds\Desktop\2\bb\Main\PPTX VERSIONS\PPTX- WITHOUT animation\png icons\White\plussign_white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2936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 txBox="1">
            <a:spLocks/>
          </p:cNvSpPr>
          <p:nvPr/>
        </p:nvSpPr>
        <p:spPr>
          <a:xfrm>
            <a:off x="1096764" y="1628800"/>
            <a:ext cx="7723707" cy="5040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en-CA" sz="1600" dirty="0" smtClean="0">
                <a:solidFill>
                  <a:srgbClr val="FF9933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There is still confusion in the industry of what IPX is and its benefits</a:t>
            </a:r>
          </a:p>
        </p:txBody>
      </p:sp>
      <p:pic>
        <p:nvPicPr>
          <p:cNvPr id="9" name="Picture 4" descr="C:\Users\adrienne.reynolds\Desktop\2\bb\Main\PPTX VERSIONS\PPTX- WITHOUT animation\png icons\White\minus-white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9933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CA" sz="3200" dirty="0" smtClean="0">
                <a:solidFill>
                  <a:schemeClr val="bg1"/>
                </a:solidFill>
              </a:rPr>
              <a:t>ADOPTION</a:t>
            </a:r>
            <a:r>
              <a:rPr lang="en-CA" sz="3200" dirty="0" smtClean="0"/>
              <a:t/>
            </a:r>
            <a:br>
              <a:rPr lang="en-CA" sz="3200" dirty="0" smtClean="0"/>
            </a:br>
            <a:r>
              <a:rPr lang="en-CA" sz="3200" dirty="0" smtClean="0">
                <a:solidFill>
                  <a:srgbClr val="FF9933"/>
                </a:solidFill>
              </a:rPr>
              <a:t>WHAT ARE THE DRIVERS AND INHIBITORS</a:t>
            </a:r>
            <a:endParaRPr lang="en-CA" sz="3200" dirty="0">
              <a:solidFill>
                <a:srgbClr val="FF9933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15616" y="3845002"/>
            <a:ext cx="79563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CA" sz="1600" dirty="0" smtClean="0">
                <a:solidFill>
                  <a:srgbClr val="F2F2F2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Desire to interconnect directly with their major traffic partners.</a:t>
            </a:r>
          </a:p>
        </p:txBody>
      </p:sp>
      <p:pic>
        <p:nvPicPr>
          <p:cNvPr id="25" name="Picture 4" descr="C:\Users\adrienne.reynolds\Desktop\2\bb\Main\PPTX VERSIONS\PPTX- WITHOUT animation\png icons\White\minus-wh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51526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 descr="C:\Users\adrienne.reynolds\Desktop\2\bb\Main\PPTX VERSIONS\PPTX- WITHOUT animation\png icons\White\minus-wh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64024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 descr="C:\Users\adrienne.reynolds\Desktop\2\bb\Main\PPTX VERSIONS\PPTX- WITHOUT animation\png icons\White\minus-white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83904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1115616" y="3306470"/>
            <a:ext cx="7776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CA" sz="1600" dirty="0" smtClean="0">
                <a:solidFill>
                  <a:srgbClr val="F2F2F2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Lack of IPX community scale with a limited number of destinations reachable via IPX.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115616" y="2204864"/>
            <a:ext cx="72728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CA" sz="1600" dirty="0" smtClean="0">
                <a:solidFill>
                  <a:srgbClr val="FF9933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Cost/benefit of migration still unclear for many.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115616" y="4473552"/>
            <a:ext cx="77048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CA" sz="1600" dirty="0" smtClean="0">
                <a:solidFill>
                  <a:srgbClr val="F2F2F2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Perceived risk in migrating existing well-working connections to a new IP platform.</a:t>
            </a:r>
          </a:p>
        </p:txBody>
      </p:sp>
      <p:pic>
        <p:nvPicPr>
          <p:cNvPr id="31" name="Picture 4" descr="C:\Users\adrienne.reynolds\Desktop\2\bb\Main\PPTX VERSIONS\PPTX- WITHOUT animation\png icons\White\minus-wh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100664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115616" y="5121624"/>
            <a:ext cx="75608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CA" sz="1600" dirty="0" smtClean="0">
                <a:solidFill>
                  <a:srgbClr val="F2F2F2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Slow migration of local and national networks to IP.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115616" y="5723058"/>
            <a:ext cx="69847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CA" sz="1600" dirty="0" smtClean="0">
                <a:solidFill>
                  <a:srgbClr val="F2F2F2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Operators must continue to profit in some way from their legacy networks.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115616" y="2780928"/>
            <a:ext cx="77048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CA" sz="1600" dirty="0" smtClean="0">
                <a:solidFill>
                  <a:srgbClr val="FF9933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Service providers happy with the current quality of service at lower cost.</a:t>
            </a:r>
            <a:endParaRPr lang="en-CA" sz="1600" dirty="0" err="1" smtClean="0">
              <a:solidFill>
                <a:srgbClr val="FF9933"/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pic>
        <p:nvPicPr>
          <p:cNvPr id="35" name="Picture 4" descr="C:\Users\adrienne.reynolds\Desktop\2\bb\Main\PPTX VERSIONS\PPTX- WITHOUT animation\png icons\White\minus-wh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692774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C:\Users\adrienne.reynolds\Desktop\2\bb\Main\PPTX VERSIONS\PPTX- WITHOUT animation\png icons\White\minus-white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30406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" descr="C:\Users\adrienne.reynolds\Desktop\2\bb\Main\PPTX VERSIONS\PPTX- WITHOUT animation\png icons\White\minus-wh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37112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5076056" cy="30689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" name="Picture 2" descr="http://www.examiner.com/images/blog/EXID15166/images/babyfight.pn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13540" t="32285" r="9670"/>
          <a:stretch>
            <a:fillRect/>
          </a:stretch>
        </p:blipFill>
        <p:spPr bwMode="auto">
          <a:xfrm>
            <a:off x="0" y="1988840"/>
            <a:ext cx="5076056" cy="4869160"/>
          </a:xfrm>
          <a:prstGeom prst="rect">
            <a:avLst/>
          </a:prstGeom>
          <a:noFill/>
        </p:spPr>
      </p:pic>
      <p:sp>
        <p:nvSpPr>
          <p:cNvPr id="4" name="Title 8"/>
          <p:cNvSpPr txBox="1">
            <a:spLocks/>
          </p:cNvSpPr>
          <p:nvPr/>
        </p:nvSpPr>
        <p:spPr>
          <a:xfrm>
            <a:off x="5256584" y="1124744"/>
            <a:ext cx="3995936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10 </a:t>
            </a:r>
            <a:r>
              <a:rPr lang="en-CA" sz="4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TOP </a:t>
            </a:r>
            <a:r>
              <a:rPr kumimoji="0" lang="en-CA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CHALLENGES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CA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CA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READY FOR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FIGHT</a:t>
            </a:r>
            <a:endParaRPr kumimoji="0" lang="en-CA" sz="4000" b="0" i="0" u="none" strike="noStrike" kern="120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49188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7"/>
          </p:nvPr>
        </p:nvSpPr>
        <p:spPr>
          <a:xfrm>
            <a:off x="3779912" y="2204864"/>
            <a:ext cx="5364088" cy="3816424"/>
          </a:xfrm>
        </p:spPr>
        <p:txBody>
          <a:bodyPr anchor="t">
            <a:normAutofit/>
          </a:bodyPr>
          <a:lstStyle/>
          <a:p>
            <a:pPr marL="361950" indent="-361950">
              <a:spcAft>
                <a:spcPts val="1200"/>
              </a:spcAft>
              <a:buFont typeface="Wingdings" pitchFamily="2" charset="2"/>
              <a:buChar char="ü"/>
            </a:pPr>
            <a:r>
              <a:rPr lang="en-JM" dirty="0" smtClean="0">
                <a:solidFill>
                  <a:srgbClr val="FF9900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IP/IPX migration </a:t>
            </a:r>
            <a:r>
              <a:rPr lang="en-JM" b="0" dirty="0" smtClean="0">
                <a:solidFill>
                  <a:srgbClr val="FF9900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- </a:t>
            </a:r>
            <a:r>
              <a:rPr lang="en-JM" b="0" dirty="0" smtClean="0">
                <a:solidFill>
                  <a:schemeClr val="bg1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Where are we at</a:t>
            </a:r>
          </a:p>
          <a:p>
            <a:pPr marL="361950" indent="-361950">
              <a:spcAft>
                <a:spcPts val="1200"/>
              </a:spcAft>
              <a:buFont typeface="Wingdings" pitchFamily="2" charset="2"/>
              <a:buChar char="ü"/>
            </a:pPr>
            <a:r>
              <a:rPr lang="en-JM" sz="1800" dirty="0" smtClean="0">
                <a:solidFill>
                  <a:srgbClr val="FF9900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Services </a:t>
            </a:r>
            <a:r>
              <a:rPr lang="en-JM" b="0" dirty="0" smtClean="0">
                <a:solidFill>
                  <a:srgbClr val="FF9900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- </a:t>
            </a:r>
            <a:r>
              <a:rPr lang="en-JM" b="0" dirty="0" smtClean="0">
                <a:solidFill>
                  <a:schemeClr val="bg1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Where is the growth</a:t>
            </a:r>
          </a:p>
          <a:p>
            <a:pPr marL="361950" indent="-361950">
              <a:spcAft>
                <a:spcPts val="1200"/>
              </a:spcAft>
              <a:buFont typeface="Wingdings" pitchFamily="2" charset="2"/>
              <a:buChar char="ü"/>
            </a:pPr>
            <a:r>
              <a:rPr lang="en-JM" dirty="0" smtClean="0">
                <a:solidFill>
                  <a:srgbClr val="FF9900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Customers</a:t>
            </a:r>
            <a:r>
              <a:rPr lang="en-JM" b="0" dirty="0" smtClean="0">
                <a:solidFill>
                  <a:srgbClr val="FF9900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 - </a:t>
            </a:r>
            <a:r>
              <a:rPr lang="en-JM" b="0" dirty="0" smtClean="0">
                <a:solidFill>
                  <a:schemeClr val="bg1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What do they expect and need</a:t>
            </a:r>
            <a:endParaRPr lang="en-JM" sz="1800" b="0" dirty="0" smtClean="0">
              <a:solidFill>
                <a:schemeClr val="bg1"/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 marL="361950" indent="-361950">
              <a:spcAft>
                <a:spcPts val="1200"/>
              </a:spcAft>
              <a:buFont typeface="Wingdings" pitchFamily="2" charset="2"/>
              <a:buChar char="ü"/>
            </a:pPr>
            <a:r>
              <a:rPr lang="en-JM" dirty="0" smtClean="0">
                <a:solidFill>
                  <a:srgbClr val="FF9900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Adoption</a:t>
            </a:r>
            <a:r>
              <a:rPr lang="en-JM" b="0" dirty="0" smtClean="0">
                <a:solidFill>
                  <a:srgbClr val="FF9900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 - </a:t>
            </a:r>
            <a:r>
              <a:rPr lang="en-JM" b="0" dirty="0" smtClean="0">
                <a:solidFill>
                  <a:schemeClr val="bg1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What are the drivers and inhibitors</a:t>
            </a:r>
          </a:p>
          <a:p>
            <a:pPr marL="361950" indent="-361950">
              <a:spcAft>
                <a:spcPts val="1200"/>
              </a:spcAft>
              <a:buFont typeface="Wingdings" pitchFamily="2" charset="2"/>
              <a:buChar char="ü"/>
            </a:pPr>
            <a:r>
              <a:rPr lang="en-JM" dirty="0" smtClean="0">
                <a:solidFill>
                  <a:srgbClr val="FF9900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Challenges</a:t>
            </a:r>
            <a:r>
              <a:rPr lang="en-JM" b="0" dirty="0" smtClean="0">
                <a:solidFill>
                  <a:srgbClr val="FF9900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 - </a:t>
            </a:r>
            <a:r>
              <a:rPr lang="en-JM" b="0" dirty="0" smtClean="0">
                <a:solidFill>
                  <a:schemeClr val="bg1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What needs to be overcome</a:t>
            </a:r>
          </a:p>
          <a:p>
            <a:pPr marL="361950" indent="-361950">
              <a:spcAft>
                <a:spcPts val="1200"/>
              </a:spcAft>
              <a:buFont typeface="Wingdings" pitchFamily="2" charset="2"/>
              <a:buChar char="ü"/>
            </a:pPr>
            <a:r>
              <a:rPr lang="en-JM" dirty="0" smtClean="0">
                <a:solidFill>
                  <a:srgbClr val="FF9900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The Future </a:t>
            </a:r>
            <a:r>
              <a:rPr lang="en-JM" b="0" dirty="0" smtClean="0">
                <a:solidFill>
                  <a:srgbClr val="FF9900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- </a:t>
            </a:r>
            <a:r>
              <a:rPr lang="en-JM" b="0" dirty="0" smtClean="0">
                <a:solidFill>
                  <a:schemeClr val="bg1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What to expect</a:t>
            </a:r>
            <a:endParaRPr lang="en-JM" sz="1800" b="0" dirty="0" smtClean="0">
              <a:solidFill>
                <a:schemeClr val="bg1"/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JM" sz="1800" dirty="0" smtClean="0">
              <a:solidFill>
                <a:srgbClr val="FF9900"/>
              </a:solidFill>
              <a:latin typeface="Calibri" pitchFamily="34" charset="0"/>
            </a:endParaRPr>
          </a:p>
          <a:p>
            <a:endParaRPr lang="en-JM" sz="1800" dirty="0" smtClean="0">
              <a:solidFill>
                <a:srgbClr val="FF9900"/>
              </a:solidFill>
              <a:latin typeface="Calibri" pitchFamily="34" charset="0"/>
            </a:endParaRPr>
          </a:p>
          <a:p>
            <a:endParaRPr lang="en-JM" sz="1800" dirty="0">
              <a:solidFill>
                <a:srgbClr val="FF9900"/>
              </a:solidFill>
              <a:latin typeface="Calibri" pitchFamily="34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11560" y="980728"/>
            <a:ext cx="2736304" cy="3024335"/>
          </a:xfrm>
        </p:spPr>
        <p:txBody>
          <a:bodyPr anchor="t"/>
          <a:lstStyle/>
          <a:p>
            <a:pPr algn="l"/>
            <a:r>
              <a:rPr lang="en-JM" sz="4400" b="1" dirty="0" smtClean="0">
                <a:solidFill>
                  <a:srgbClr val="FF9933"/>
                </a:solidFill>
                <a:latin typeface="Calibri" pitchFamily="34" charset="0"/>
              </a:rPr>
              <a:t>IPX</a:t>
            </a:r>
            <a:r>
              <a:rPr lang="en-JM" sz="3200" dirty="0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n-JM" sz="32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JM" sz="4400" dirty="0" smtClean="0">
                <a:solidFill>
                  <a:schemeClr val="bg1"/>
                </a:solidFill>
                <a:latin typeface="Calibri" pitchFamily="34" charset="0"/>
              </a:rPr>
              <a:t>W</a:t>
            </a:r>
            <a:r>
              <a:rPr lang="en-JM" sz="3200" dirty="0" smtClean="0">
                <a:solidFill>
                  <a:schemeClr val="bg1"/>
                </a:solidFill>
                <a:latin typeface="Calibri" pitchFamily="34" charset="0"/>
              </a:rPr>
              <a:t>hat’s</a:t>
            </a:r>
            <a:br>
              <a:rPr lang="en-JM" sz="32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JM" sz="4400" dirty="0" smtClean="0">
                <a:solidFill>
                  <a:schemeClr val="bg1"/>
                </a:solidFill>
                <a:latin typeface="Calibri" pitchFamily="34" charset="0"/>
              </a:rPr>
              <a:t>T</a:t>
            </a:r>
            <a:r>
              <a:rPr lang="en-JM" sz="3200" dirty="0" smtClean="0">
                <a:solidFill>
                  <a:schemeClr val="bg1"/>
                </a:solidFill>
                <a:latin typeface="Calibri" pitchFamily="34" charset="0"/>
              </a:rPr>
              <a:t>he</a:t>
            </a:r>
            <a:br>
              <a:rPr lang="en-JM" sz="32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JM" sz="4400" dirty="0" smtClean="0">
                <a:solidFill>
                  <a:schemeClr val="bg1"/>
                </a:solidFill>
                <a:latin typeface="Calibri" pitchFamily="34" charset="0"/>
              </a:rPr>
              <a:t>F</a:t>
            </a:r>
            <a:r>
              <a:rPr lang="en-JM" sz="3200" dirty="0" smtClean="0">
                <a:solidFill>
                  <a:schemeClr val="bg1"/>
                </a:solidFill>
                <a:latin typeface="Calibri" pitchFamily="34" charset="0"/>
              </a:rPr>
              <a:t>uture</a:t>
            </a:r>
            <a:endParaRPr lang="en-JM" sz="3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Title 12"/>
          <p:cNvSpPr txBox="1">
            <a:spLocks/>
          </p:cNvSpPr>
          <p:nvPr/>
        </p:nvSpPr>
        <p:spPr>
          <a:xfrm>
            <a:off x="3810000" y="477837"/>
            <a:ext cx="5105400" cy="9191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JM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THE FUTURE IS IP</a:t>
            </a:r>
            <a:r>
              <a:rPr kumimoji="0" lang="en-JM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en-JM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JM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			</a:t>
            </a:r>
            <a:r>
              <a:rPr kumimoji="0" lang="en-JM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Are you ready?</a:t>
            </a:r>
            <a:endParaRPr kumimoji="0" lang="en-JM" sz="3200" b="0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8205767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8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10 </a:t>
            </a:r>
            <a:r>
              <a:rPr lang="en-CA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TOP </a:t>
            </a:r>
            <a:r>
              <a:rPr kumimoji="0" lang="en-C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CHALLENGES</a:t>
            </a:r>
            <a:r>
              <a:rPr kumimoji="0" lang="en-C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C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C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NEEDS</a:t>
            </a:r>
            <a:r>
              <a:rPr kumimoji="0" lang="en-CA" sz="3200" b="0" i="0" u="none" strike="noStrike" kern="1200" cap="none" spc="0" normalizeH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 BE OVERCOME</a:t>
            </a:r>
            <a:endParaRPr kumimoji="0" lang="en-CA" sz="3200" b="0" i="0" u="none" strike="noStrike" kern="120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1628800"/>
            <a:ext cx="8424936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indent="-542925" fontAlgn="base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CA" sz="1700" dirty="0" smtClean="0">
                <a:solidFill>
                  <a:srgbClr val="FF9933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High quality, premium services not required by all.</a:t>
            </a:r>
          </a:p>
          <a:p>
            <a:pPr marL="542925" indent="-542925" fontAlgn="base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CA" sz="1700" dirty="0" smtClean="0">
                <a:solidFill>
                  <a:srgbClr val="FF9933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Continued lack of understanding of IPX services, features and benefits.</a:t>
            </a:r>
          </a:p>
          <a:p>
            <a:pPr marL="542925" indent="-542925" fontAlgn="base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CA" sz="1700" dirty="0" smtClean="0">
                <a:solidFill>
                  <a:srgbClr val="FF9933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Time needed to migrate domestic networks to IP will delay take-up of IPX.</a:t>
            </a:r>
          </a:p>
          <a:p>
            <a:pPr marL="542925" indent="-542925" fontAlgn="base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CA" sz="1700" dirty="0" smtClean="0">
                <a:solidFill>
                  <a:srgbClr val="FF9933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Complexity/cost of systems required to support new IPX business models.</a:t>
            </a:r>
          </a:p>
          <a:p>
            <a:pPr marL="542925" lvl="0" indent="-542925" fontAlgn="base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CA" sz="1700" dirty="0" smtClean="0">
                <a:solidFill>
                  <a:schemeClr val="bg1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IPX only one of many possible IP solutions.</a:t>
            </a:r>
          </a:p>
          <a:p>
            <a:pPr marL="542925" lvl="0" indent="-542925" fontAlgn="base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CA" sz="1700" dirty="0" smtClean="0">
                <a:solidFill>
                  <a:schemeClr val="bg1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Slow take-up of some key IP services: RCS, IMS.</a:t>
            </a:r>
          </a:p>
          <a:p>
            <a:pPr marL="542925" lvl="0" indent="-542925" fontAlgn="base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CA" sz="1700" dirty="0" smtClean="0">
                <a:solidFill>
                  <a:schemeClr val="bg1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Complexity of IPX peering agreements and technicalities.</a:t>
            </a:r>
          </a:p>
          <a:p>
            <a:pPr marL="542925" lvl="0" indent="-542925" fontAlgn="base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CA" sz="1700" dirty="0" smtClean="0">
                <a:solidFill>
                  <a:schemeClr val="bg1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Efficient routing under number portability rules.</a:t>
            </a:r>
          </a:p>
          <a:p>
            <a:pPr marL="542925" lvl="0" indent="-542925" fontAlgn="base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CA" sz="1700" dirty="0" smtClean="0">
                <a:solidFill>
                  <a:schemeClr val="bg1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High roaming charges inhibit the growth of mobile data traffic</a:t>
            </a:r>
          </a:p>
          <a:p>
            <a:pPr marL="542925" indent="-542925" fontAlgn="base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CA" sz="1700" dirty="0" smtClean="0">
                <a:solidFill>
                  <a:schemeClr val="bg1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Uncertain evolution of the IPX pricing model.</a:t>
            </a:r>
          </a:p>
          <a:p>
            <a:pPr marL="542925" lvl="0" indent="-542925" fontAlgn="base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endParaRPr lang="en-CA" sz="1700" dirty="0" smtClean="0">
              <a:solidFill>
                <a:schemeClr val="bg1"/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3.bp.blogspot.com/-8txdA4O4afI/Tdpn_jbIl2I/AAAAAAAAAE8/Rwz2F0kh2uA/s1600/the-future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t="8085" b="13751"/>
          <a:stretch>
            <a:fillRect/>
          </a:stretch>
        </p:blipFill>
        <p:spPr bwMode="auto">
          <a:xfrm>
            <a:off x="0" y="0"/>
            <a:ext cx="9144000" cy="4608512"/>
          </a:xfrm>
          <a:prstGeom prst="rect">
            <a:avLst/>
          </a:prstGeom>
          <a:noFill/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539552" y="4797152"/>
            <a:ext cx="7772400" cy="633412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en-CA" sz="2000" dirty="0" smtClean="0">
                <a:solidFill>
                  <a:srgbClr val="FF9933"/>
                </a:solidFill>
                <a:ea typeface="Ebrima" pitchFamily="2" charset="0"/>
                <a:cs typeface="Ebrima" pitchFamily="2" charset="0"/>
              </a:rPr>
              <a:t>I know not what the future holds, but I know who holds the future</a:t>
            </a:r>
            <a:endParaRPr kumimoji="0" lang="en-JM" sz="2000" b="0" i="0" u="none" strike="noStrike" kern="1200" cap="none" spc="0" normalizeH="0" baseline="0" noProof="0" dirty="0" smtClean="0">
              <a:ln>
                <a:noFill/>
              </a:ln>
              <a:solidFill>
                <a:srgbClr val="FF9933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899592" y="5602014"/>
            <a:ext cx="1270992" cy="34726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JM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Services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3779912" y="5602014"/>
            <a:ext cx="2209800" cy="67945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JM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Customers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JM" sz="2400" b="0" i="0" u="none" strike="noStrike" kern="1200" cap="none" spc="0" normalizeH="0" baseline="0" noProof="0" dirty="0" smtClean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6732240" y="5602014"/>
            <a:ext cx="2209800" cy="67945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JM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Business Model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JM" sz="2400" b="0" i="0" u="none" strike="noStrike" kern="1200" cap="none" spc="0" normalizeH="0" baseline="0" noProof="0" dirty="0" smtClean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323528" y="5589240"/>
            <a:ext cx="489600" cy="487680"/>
          </a:xfrm>
          <a:prstGeom prst="ellipse">
            <a:avLst/>
          </a:prstGeom>
          <a:solidFill>
            <a:srgbClr val="FF9900"/>
          </a:solidFill>
        </p:spPr>
        <p:txBody>
          <a:bodyPr wrap="none" lIns="46800" rIns="46800"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JM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  <a:sym typeface="Wingdings"/>
              </a:rPr>
              <a:t>1</a:t>
            </a:r>
            <a:endParaRPr kumimoji="0" lang="en-JM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itchFamily="34" charset="0"/>
              <a:ea typeface="+mn-ea"/>
              <a:cs typeface="+mn-cs"/>
            </a:endParaRPr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3218304" y="5589240"/>
            <a:ext cx="489600" cy="487680"/>
          </a:xfrm>
          <a:prstGeom prst="ellipse">
            <a:avLst/>
          </a:prstGeom>
          <a:solidFill>
            <a:srgbClr val="FF9900"/>
          </a:solidFill>
        </p:spPr>
        <p:txBody>
          <a:bodyPr wrap="none" lIns="46800" rIns="46800"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JM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  <a:sym typeface="Wingdings"/>
              </a:rPr>
              <a:t>2</a:t>
            </a:r>
            <a:endParaRPr kumimoji="0" lang="en-JM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itchFamily="34" charset="0"/>
              <a:ea typeface="+mn-ea"/>
              <a:cs typeface="+mn-cs"/>
            </a:endParaRPr>
          </a:p>
        </p:txBody>
      </p:sp>
      <p:sp>
        <p:nvSpPr>
          <p:cNvPr id="13" name="Content Placeholder 6"/>
          <p:cNvSpPr txBox="1">
            <a:spLocks/>
          </p:cNvSpPr>
          <p:nvPr/>
        </p:nvSpPr>
        <p:spPr>
          <a:xfrm>
            <a:off x="6156176" y="5589240"/>
            <a:ext cx="489600" cy="487680"/>
          </a:xfrm>
          <a:prstGeom prst="ellipse">
            <a:avLst/>
          </a:prstGeom>
          <a:solidFill>
            <a:srgbClr val="FF9900"/>
          </a:solidFill>
        </p:spPr>
        <p:txBody>
          <a:bodyPr wrap="none" lIns="46800" rIns="46800"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JM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  <a:sym typeface="Wingdings"/>
              </a:rPr>
              <a:t>3</a:t>
            </a:r>
            <a:endParaRPr kumimoji="0" lang="en-JM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49188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3779912" y="1268760"/>
            <a:ext cx="5112568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0" indent="-361950" fontAlgn="base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CA" sz="1500" dirty="0" smtClean="0">
                <a:solidFill>
                  <a:schemeClr val="bg1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VoIPX generates the largest part of IPX revenue and should continue to do so for some time to come.</a:t>
            </a:r>
          </a:p>
          <a:p>
            <a:pPr marL="361950" lvl="0" indent="-361950" eaLnBrk="0" fontAlgn="base" hangingPunct="0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CA" sz="1500" dirty="0" smtClean="0">
                <a:solidFill>
                  <a:schemeClr val="bg1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LTE is seen as one of the main triggers for IPX migration and most IPX providers are in the trial phase to support LTE roaming, signalling and VoLTE.</a:t>
            </a:r>
          </a:p>
          <a:p>
            <a:pPr marL="361950" lvl="0" indent="-361950" eaLnBrk="0" fontAlgn="base" hangingPunct="0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CA" sz="1500" dirty="0" smtClean="0">
                <a:solidFill>
                  <a:schemeClr val="bg1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Significant traction for IPX will come for the push of HD services.</a:t>
            </a:r>
          </a:p>
          <a:p>
            <a:pPr marL="361950" lvl="0" indent="-361950" eaLnBrk="0" fontAlgn="base" hangingPunct="0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CA" sz="1500" dirty="0" smtClean="0">
                <a:solidFill>
                  <a:schemeClr val="bg1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Possible opportunities in the future with following services:</a:t>
            </a:r>
          </a:p>
          <a:p>
            <a:pPr marL="1096963" lvl="2" indent="-182563" eaLnBrk="0" fontAlgn="base" hangingPunct="0">
              <a:spcBef>
                <a:spcPct val="0"/>
              </a:spcBef>
              <a:buFont typeface="Arial" pitchFamily="34" charset="0"/>
              <a:buChar char="•"/>
            </a:pPr>
            <a:r>
              <a:rPr lang="en-CA" sz="1400" dirty="0" smtClean="0">
                <a:solidFill>
                  <a:schemeClr val="bg1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Ecommerce and mobile payments</a:t>
            </a:r>
          </a:p>
          <a:p>
            <a:pPr marL="1096963" lvl="2" indent="-182563" eaLnBrk="0" fontAlgn="base" hangingPunct="0">
              <a:spcBef>
                <a:spcPct val="0"/>
              </a:spcBef>
              <a:buFont typeface="Arial" pitchFamily="34" charset="0"/>
              <a:buChar char="•"/>
            </a:pPr>
            <a:r>
              <a:rPr lang="en-CA" sz="1400" dirty="0" smtClean="0">
                <a:solidFill>
                  <a:schemeClr val="bg1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Cloud services with SLAs</a:t>
            </a:r>
          </a:p>
          <a:p>
            <a:pPr marL="1096963" lvl="2" indent="-182563" eaLnBrk="0" fontAlgn="base" hangingPunct="0">
              <a:spcBef>
                <a:spcPct val="0"/>
              </a:spcBef>
              <a:buFont typeface="Arial" pitchFamily="34" charset="0"/>
              <a:buChar char="•"/>
            </a:pPr>
            <a:r>
              <a:rPr lang="en-CA" sz="1400" dirty="0" smtClean="0">
                <a:solidFill>
                  <a:schemeClr val="bg1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IP-VPN</a:t>
            </a:r>
          </a:p>
        </p:txBody>
      </p:sp>
      <p:sp>
        <p:nvSpPr>
          <p:cNvPr id="10" name="Title 12"/>
          <p:cNvSpPr txBox="1">
            <a:spLocks/>
          </p:cNvSpPr>
          <p:nvPr/>
        </p:nvSpPr>
        <p:spPr>
          <a:xfrm>
            <a:off x="539552" y="980728"/>
            <a:ext cx="2736304" cy="30243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JM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SERVICES</a:t>
            </a:r>
            <a:r>
              <a:rPr kumimoji="0" lang="en-JM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en-JM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JM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W</a:t>
            </a:r>
            <a:r>
              <a:rPr kumimoji="0" lang="en-JM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hat’s</a:t>
            </a:r>
            <a:br>
              <a:rPr kumimoji="0" lang="en-JM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JM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T</a:t>
            </a:r>
            <a:r>
              <a:rPr kumimoji="0" lang="en-JM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he</a:t>
            </a:r>
            <a:br>
              <a:rPr kumimoji="0" lang="en-JM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JM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F</a:t>
            </a:r>
            <a:r>
              <a:rPr kumimoji="0" lang="en-JM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uture</a:t>
            </a:r>
            <a:endParaRPr kumimoji="0" lang="en-JM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8205767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49188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Title 12"/>
          <p:cNvSpPr txBox="1">
            <a:spLocks/>
          </p:cNvSpPr>
          <p:nvPr/>
        </p:nvSpPr>
        <p:spPr>
          <a:xfrm>
            <a:off x="251520" y="980728"/>
            <a:ext cx="3168352" cy="30243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JM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CUSTOMERS</a:t>
            </a:r>
            <a:r>
              <a:rPr kumimoji="0" lang="en-JM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en-JM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JM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W</a:t>
            </a:r>
            <a:r>
              <a:rPr kumimoji="0" lang="en-JM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hat’s</a:t>
            </a:r>
            <a:br>
              <a:rPr kumimoji="0" lang="en-JM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JM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T</a:t>
            </a:r>
            <a:r>
              <a:rPr kumimoji="0" lang="en-JM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he</a:t>
            </a:r>
            <a:br>
              <a:rPr kumimoji="0" lang="en-JM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JM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F</a:t>
            </a:r>
            <a:r>
              <a:rPr kumimoji="0" lang="en-JM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uture</a:t>
            </a:r>
            <a:endParaRPr kumimoji="0" lang="en-JM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3928" y="1196752"/>
            <a:ext cx="48245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0" indent="-266700" fontAlgn="base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CA" sz="1500" dirty="0" smtClean="0">
                <a:solidFill>
                  <a:schemeClr val="bg1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Mobile service providers are expected to remain the main IPX target market over the next 3-4 years.</a:t>
            </a:r>
          </a:p>
          <a:p>
            <a:pPr marL="266700" lvl="0" indent="-266700" fontAlgn="base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CA" sz="1500" dirty="0" smtClean="0">
                <a:solidFill>
                  <a:schemeClr val="bg1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The majority of service providers considering IPX are planning to migrate part of their service to IPX in 2014-2015.</a:t>
            </a:r>
          </a:p>
          <a:p>
            <a:pPr marL="266700" lvl="0" indent="-266700" fontAlgn="base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CA" sz="1500" dirty="0" smtClean="0">
                <a:solidFill>
                  <a:schemeClr val="bg1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The majority of MNOs are planning to offer VoLTE, RCS services and end-to-end roaming HD Voice starting in 2014.</a:t>
            </a:r>
          </a:p>
          <a:p>
            <a:pPr marL="266700" lvl="0" indent="-266700" fontAlgn="base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CA" sz="1500" dirty="0" smtClean="0">
                <a:solidFill>
                  <a:schemeClr val="bg1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A significant portion of IPX customers say that they are already offering HD Voice services or that they will start doing so by the end of 2013.</a:t>
            </a:r>
          </a:p>
          <a:p>
            <a:pPr marL="266700" lvl="0" indent="-266700" fontAlgn="base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CA" sz="1500" dirty="0" smtClean="0">
                <a:solidFill>
                  <a:schemeClr val="bg1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Service providers in Asia are adopting IPX much more rapidly than operators in other regions.</a:t>
            </a:r>
          </a:p>
          <a:p>
            <a:pPr marL="266700" lvl="0" indent="-266700" fontAlgn="base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ü"/>
            </a:pPr>
            <a:endParaRPr lang="en-CA" sz="1500" dirty="0" smtClean="0">
              <a:solidFill>
                <a:schemeClr val="bg1"/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8205767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49188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Title 12"/>
          <p:cNvSpPr txBox="1">
            <a:spLocks/>
          </p:cNvSpPr>
          <p:nvPr/>
        </p:nvSpPr>
        <p:spPr>
          <a:xfrm>
            <a:off x="251520" y="980728"/>
            <a:ext cx="3168352" cy="30243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JM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BUSINESS</a:t>
            </a:r>
            <a:r>
              <a:rPr kumimoji="0" lang="en-JM" sz="4400" b="1" i="0" u="none" strike="noStrike" kern="1200" cap="none" spc="0" normalizeH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MODELS</a:t>
            </a:r>
            <a:r>
              <a:rPr kumimoji="0" lang="en-JM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en-JM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JM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W</a:t>
            </a:r>
            <a:r>
              <a:rPr kumimoji="0" lang="en-JM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hat’s</a:t>
            </a:r>
            <a:br>
              <a:rPr kumimoji="0" lang="en-JM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JM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T</a:t>
            </a:r>
            <a:r>
              <a:rPr kumimoji="0" lang="en-JM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he</a:t>
            </a:r>
            <a:br>
              <a:rPr kumimoji="0" lang="en-JM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JM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F</a:t>
            </a:r>
            <a:r>
              <a:rPr kumimoji="0" lang="en-JM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uture</a:t>
            </a:r>
            <a:endParaRPr kumimoji="0" lang="en-JM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3928" y="1176422"/>
            <a:ext cx="482453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fontAlgn="base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CA" sz="1600" dirty="0" smtClean="0">
                <a:solidFill>
                  <a:schemeClr val="bg1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IPX peering is a growing trend and IPX customers are eager for peering agreements to be concluded to rapidly increase the number of IPX destinations.</a:t>
            </a:r>
          </a:p>
          <a:p>
            <a:pPr marL="266700" indent="-266700" fontAlgn="base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CA" sz="1600" dirty="0" smtClean="0">
                <a:solidFill>
                  <a:schemeClr val="bg1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Consolidation of the International wholesale market could be triggered by IPX Hubbing.</a:t>
            </a:r>
          </a:p>
          <a:p>
            <a:pPr marL="266700" lvl="0" indent="-266700" fontAlgn="base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CA" sz="1600" dirty="0" smtClean="0">
                <a:solidFill>
                  <a:schemeClr val="bg1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Service providers are expected to migrate their smaller routes to IPX hubs, while continuing to control their major routes directly.</a:t>
            </a:r>
          </a:p>
          <a:p>
            <a:pPr marL="266700" lvl="0" indent="-266700" fontAlgn="base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CA" sz="1600" dirty="0" smtClean="0">
                <a:solidFill>
                  <a:schemeClr val="bg1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Expected model: A handful of global IPX hubs with a number of regional IPX providers.</a:t>
            </a:r>
          </a:p>
          <a:p>
            <a:pPr marL="266700" lvl="0" indent="-266700" fontAlgn="base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CA" sz="1600" dirty="0" smtClean="0">
                <a:solidFill>
                  <a:schemeClr val="bg1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Per minute billing for voice could evolve to a capacity based billing down the line.</a:t>
            </a:r>
          </a:p>
        </p:txBody>
      </p:sp>
    </p:spTree>
    <p:extLst>
      <p:ext uri="{BB962C8B-B14F-4D97-AF65-F5344CB8AC3E}">
        <p14:creationId xmlns="" xmlns:p14="http://schemas.microsoft.com/office/powerpoint/2010/main" val="698205767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19200" y="2333748"/>
            <a:ext cx="6858000" cy="1796180"/>
          </a:xfrm>
          <a:prstGeom prst="rect">
            <a:avLst/>
          </a:prstGeom>
          <a:noFill/>
          <a:ln w="571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7475" lvl="1"/>
            <a:endParaRPr lang="en-JM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2204864"/>
            <a:ext cx="59766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i="1" dirty="0" smtClean="0">
                <a:solidFill>
                  <a:schemeClr val="bg1"/>
                </a:solidFill>
              </a:rPr>
              <a:t>‘The best way to predict the future is to create it.’</a:t>
            </a:r>
          </a:p>
          <a:p>
            <a:pPr algn="r"/>
            <a:r>
              <a:rPr lang="en-CA" sz="2400" dirty="0" smtClean="0">
                <a:solidFill>
                  <a:schemeClr val="bg1"/>
                </a:solidFill>
              </a:rPr>
              <a:t>Peter </a:t>
            </a:r>
            <a:r>
              <a:rPr lang="en-CA" sz="2400" dirty="0" err="1" smtClean="0">
                <a:solidFill>
                  <a:schemeClr val="bg1"/>
                </a:solidFill>
              </a:rPr>
              <a:t>Drucker</a:t>
            </a:r>
            <a:endParaRPr lang="en-C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8312986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3"/>
          <p:cNvSpPr txBox="1">
            <a:spLocks/>
          </p:cNvSpPr>
          <p:nvPr/>
        </p:nvSpPr>
        <p:spPr>
          <a:xfrm>
            <a:off x="457200" y="381003"/>
            <a:ext cx="8219256" cy="9191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JM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MORE</a:t>
            </a:r>
            <a:r>
              <a:rPr kumimoji="0" lang="en-JM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en-JM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DETAILED IPX </a:t>
            </a:r>
            <a:r>
              <a:rPr kumimoji="0" lang="en-JM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INFORMATION</a:t>
            </a:r>
            <a:endParaRPr kumimoji="0" lang="en-JM" sz="3600" b="0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" name="Text Placeholder 5"/>
          <p:cNvSpPr txBox="1">
            <a:spLocks/>
          </p:cNvSpPr>
          <p:nvPr/>
        </p:nvSpPr>
        <p:spPr>
          <a:xfrm>
            <a:off x="683568" y="1896120"/>
            <a:ext cx="8280920" cy="3261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spcAft>
                <a:spcPts val="1200"/>
              </a:spcAft>
            </a:pPr>
            <a:r>
              <a:rPr kumimoji="0" lang="en-JM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Ebrima" pitchFamily="2" charset="0"/>
                <a:ea typeface="Ebrima" pitchFamily="2" charset="0"/>
                <a:cs typeface="Ebrima" pitchFamily="2" charset="0"/>
              </a:rPr>
              <a:t>IPX</a:t>
            </a:r>
            <a:r>
              <a:rPr kumimoji="0" lang="en-JM" sz="2000" b="1" i="0" u="none" strike="noStrike" kern="1200" cap="none" spc="0" normalizeH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Ebrima" pitchFamily="2" charset="0"/>
                <a:ea typeface="Ebrima" pitchFamily="2" charset="0"/>
                <a:cs typeface="Ebrima" pitchFamily="2" charset="0"/>
              </a:rPr>
              <a:t> Market Revenue and Forecasts </a:t>
            </a:r>
            <a:r>
              <a:rPr kumimoji="0" lang="en-JM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brima" pitchFamily="2" charset="0"/>
                <a:ea typeface="Ebrima" pitchFamily="2" charset="0"/>
                <a:cs typeface="Ebrima" pitchFamily="2" charset="0"/>
              </a:rPr>
              <a:t/>
            </a:r>
            <a:br>
              <a:rPr kumimoji="0" lang="en-JM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brima" pitchFamily="2" charset="0"/>
                <a:ea typeface="Ebrima" pitchFamily="2" charset="0"/>
                <a:cs typeface="Ebrima" pitchFamily="2" charset="0"/>
              </a:rPr>
            </a:br>
            <a:r>
              <a:rPr lang="en-CA" sz="2000" dirty="0" smtClean="0">
                <a:solidFill>
                  <a:schemeClr val="bg1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http://www.hottelecom.com/reports/ipx-revenue-analysis.html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tabLst/>
              <a:defRPr/>
            </a:pPr>
            <a:endParaRPr kumimoji="0" lang="en-JM" sz="20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 lvl="0">
              <a:spcBef>
                <a:spcPct val="20000"/>
              </a:spcBef>
              <a:spcAft>
                <a:spcPts val="1200"/>
              </a:spcAft>
            </a:pPr>
            <a:r>
              <a:rPr lang="en-JM" sz="2000" b="1" baseline="0" dirty="0" smtClean="0">
                <a:solidFill>
                  <a:srgbClr val="FF9933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IPX</a:t>
            </a:r>
            <a:r>
              <a:rPr lang="en-JM" sz="2000" b="1" dirty="0" smtClean="0">
                <a:solidFill>
                  <a:srgbClr val="FF9933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 – Who, what, where, when and how</a:t>
            </a:r>
            <a:r>
              <a:rPr lang="en-JM" sz="2000" dirty="0" smtClean="0">
                <a:solidFill>
                  <a:schemeClr val="bg1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/>
            </a:r>
            <a:br>
              <a:rPr lang="en-JM" sz="2000" dirty="0" smtClean="0">
                <a:solidFill>
                  <a:schemeClr val="bg1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</a:br>
            <a:r>
              <a:rPr lang="en-CA" sz="2000" dirty="0" smtClean="0">
                <a:solidFill>
                  <a:schemeClr val="bg1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http://www.hottelecom.com/reports/ipx-traffic-analysis.html</a:t>
            </a:r>
          </a:p>
          <a:p>
            <a:pPr lvl="0">
              <a:spcBef>
                <a:spcPct val="20000"/>
              </a:spcBef>
              <a:spcAft>
                <a:spcPts val="1200"/>
              </a:spcAft>
            </a:pPr>
            <a:endParaRPr lang="en-JM" sz="2000" dirty="0" smtClean="0">
              <a:solidFill>
                <a:schemeClr val="bg1"/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n-JM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Ebrima" pitchFamily="2" charset="0"/>
                <a:ea typeface="Ebrima" pitchFamily="2" charset="0"/>
                <a:cs typeface="Ebrima" pitchFamily="2" charset="0"/>
              </a:rPr>
              <a:t>IPX – What customers expect and need </a:t>
            </a:r>
            <a:r>
              <a:rPr kumimoji="0" lang="en-JM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brima" pitchFamily="2" charset="0"/>
                <a:ea typeface="Ebrima" pitchFamily="2" charset="0"/>
                <a:cs typeface="Ebrima" pitchFamily="2" charset="0"/>
              </a:rPr>
              <a:t/>
            </a:r>
            <a:br>
              <a:rPr kumimoji="0" lang="en-JM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brima" pitchFamily="2" charset="0"/>
                <a:ea typeface="Ebrima" pitchFamily="2" charset="0"/>
                <a:cs typeface="Ebrima" pitchFamily="2" charset="0"/>
              </a:rPr>
            </a:br>
            <a:r>
              <a:rPr kumimoji="0" lang="en-JM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brima" pitchFamily="2" charset="0"/>
                <a:ea typeface="Ebrima" pitchFamily="2" charset="0"/>
                <a:cs typeface="Ebrima" pitchFamily="2" charset="0"/>
              </a:rPr>
              <a:t>(To be published by the end of May 2013)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JM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457200" y="1295403"/>
            <a:ext cx="8077196" cy="812801"/>
          </a:xfrm>
        </p:spPr>
        <p:txBody>
          <a:bodyPr/>
          <a:lstStyle/>
          <a:p>
            <a:pPr marL="0" lvl="0" indent="0">
              <a:spcBef>
                <a:spcPts val="300"/>
              </a:spcBef>
              <a:buNone/>
            </a:pPr>
            <a:r>
              <a:rPr lang="en-JM" sz="1400" dirty="0">
                <a:solidFill>
                  <a:schemeClr val="bg1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If you want to find our more about our IPX Consulting </a:t>
            </a:r>
            <a:r>
              <a:rPr lang="en-JM" sz="1400" dirty="0" smtClean="0">
                <a:solidFill>
                  <a:schemeClr val="bg1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portfolio and Reports </a:t>
            </a:r>
            <a:r>
              <a:rPr lang="en-JM" sz="1400" dirty="0">
                <a:solidFill>
                  <a:schemeClr val="bg1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or any other IPX related inquiries, please contact us at:</a:t>
            </a:r>
          </a:p>
          <a:p>
            <a:pPr marL="0" lvl="0" indent="0">
              <a:spcBef>
                <a:spcPts val="300"/>
              </a:spcBef>
              <a:buNone/>
            </a:pPr>
            <a:endParaRPr lang="en-JM" sz="1400" dirty="0">
              <a:solidFill>
                <a:schemeClr val="bg1"/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4" name="Content Placeholder 7"/>
          <p:cNvSpPr txBox="1">
            <a:spLocks noGrp="1"/>
          </p:cNvSpPr>
          <p:nvPr>
            <p:ph type="body" idx="4294967295"/>
          </p:nvPr>
        </p:nvSpPr>
        <p:spPr>
          <a:xfrm>
            <a:off x="1463634" y="3766941"/>
            <a:ext cx="411480" cy="487676"/>
          </a:xfrm>
        </p:spPr>
        <p:txBody>
          <a:bodyPr anchor="ctr" anchorCtr="1">
            <a:normAutofit fontScale="92500" lnSpcReduction="20000"/>
          </a:bodyPr>
          <a:lstStyle/>
          <a:p>
            <a:pPr marL="0" lvl="0" indent="0" algn="ctr">
              <a:spcBef>
                <a:spcPts val="800"/>
              </a:spcBef>
              <a:buNone/>
            </a:pPr>
            <a:r>
              <a:rPr lang="en-JM" sz="3500" b="1" dirty="0">
                <a:solidFill>
                  <a:srgbClr val="FF9900"/>
                </a:solidFill>
                <a:latin typeface="Wingdings"/>
              </a:rPr>
              <a:t></a:t>
            </a:r>
            <a:endParaRPr lang="en-JM" sz="3500" b="1" dirty="0">
              <a:solidFill>
                <a:srgbClr val="FF9900"/>
              </a:solidFill>
              <a:latin typeface="Nexa Bold" pitchFamily="50"/>
            </a:endParaRPr>
          </a:p>
        </p:txBody>
      </p:sp>
      <p:sp>
        <p:nvSpPr>
          <p:cNvPr id="6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1979712" y="3137030"/>
            <a:ext cx="3047996" cy="507994"/>
          </a:xfrm>
        </p:spPr>
        <p:txBody>
          <a:bodyPr/>
          <a:lstStyle/>
          <a:p>
            <a:pPr marL="0" lvl="0" indent="0">
              <a:spcBef>
                <a:spcPts val="400"/>
              </a:spcBef>
              <a:buNone/>
            </a:pPr>
            <a:r>
              <a:rPr lang="en-JM" sz="1600" dirty="0">
                <a:solidFill>
                  <a:schemeClr val="bg1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+1 514 270 1636</a:t>
            </a:r>
          </a:p>
          <a:p>
            <a:pPr marL="0" lvl="0" indent="0">
              <a:spcBef>
                <a:spcPts val="400"/>
              </a:spcBef>
              <a:buNone/>
            </a:pPr>
            <a:endParaRPr lang="en-JM" sz="1600" dirty="0">
              <a:solidFill>
                <a:schemeClr val="bg1"/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7" name="Text Placeholder 10"/>
          <p:cNvSpPr txBox="1">
            <a:spLocks noGrp="1"/>
          </p:cNvSpPr>
          <p:nvPr>
            <p:ph type="body" idx="4294967295"/>
          </p:nvPr>
        </p:nvSpPr>
        <p:spPr>
          <a:xfrm>
            <a:off x="1979712" y="3848222"/>
            <a:ext cx="3047996" cy="507994"/>
          </a:xfrm>
        </p:spPr>
        <p:txBody>
          <a:bodyPr>
            <a:normAutofit/>
          </a:bodyPr>
          <a:lstStyle/>
          <a:p>
            <a:pPr marL="0" lvl="0" indent="0">
              <a:spcBef>
                <a:spcPts val="400"/>
              </a:spcBef>
              <a:buNone/>
            </a:pPr>
            <a:r>
              <a:rPr lang="en-JM" sz="1600" dirty="0">
                <a:solidFill>
                  <a:schemeClr val="bg1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sales@hottelecoms.com</a:t>
            </a:r>
          </a:p>
          <a:p>
            <a:pPr marL="0" lvl="0" indent="0">
              <a:spcBef>
                <a:spcPts val="400"/>
              </a:spcBef>
              <a:buNone/>
            </a:pPr>
            <a:endParaRPr lang="en-JM" sz="1600" dirty="0">
              <a:solidFill>
                <a:schemeClr val="bg1"/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8" name="Title 13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en-JM" sz="3600" dirty="0" smtClean="0">
                <a:solidFill>
                  <a:schemeClr val="bg1"/>
                </a:solidFill>
                <a:latin typeface="Calibri" pitchFamily="34" charset="0"/>
              </a:rPr>
              <a:t>CONTACT</a:t>
            </a:r>
            <a:r>
              <a:rPr lang="en-JM" sz="3600" dirty="0" smtClean="0">
                <a:solidFill>
                  <a:srgbClr val="254061"/>
                </a:solidFill>
                <a:latin typeface="Calibri" pitchFamily="34" charset="0"/>
              </a:rPr>
              <a:t> </a:t>
            </a:r>
            <a:r>
              <a:rPr lang="en-JM" sz="3600" dirty="0">
                <a:solidFill>
                  <a:srgbClr val="FF9900"/>
                </a:solidFill>
                <a:latin typeface="Calibri" pitchFamily="34" charset="0"/>
              </a:rPr>
              <a:t>INFORMATION</a:t>
            </a:r>
          </a:p>
        </p:txBody>
      </p:sp>
      <p:sp>
        <p:nvSpPr>
          <p:cNvPr id="14" name="Content Placeholder 39"/>
          <p:cNvSpPr txBox="1">
            <a:spLocks noGrp="1"/>
          </p:cNvSpPr>
          <p:nvPr>
            <p:ph type="body" idx="4294967295"/>
          </p:nvPr>
        </p:nvSpPr>
        <p:spPr>
          <a:xfrm>
            <a:off x="1463634" y="3055739"/>
            <a:ext cx="411480" cy="487676"/>
          </a:xfrm>
        </p:spPr>
        <p:txBody>
          <a:bodyPr anchor="ctr" anchorCtr="1">
            <a:normAutofit fontScale="92500" lnSpcReduction="20000"/>
          </a:bodyPr>
          <a:lstStyle/>
          <a:p>
            <a:pPr marL="0" lvl="0" indent="0" algn="ctr">
              <a:spcBef>
                <a:spcPts val="800"/>
              </a:spcBef>
              <a:buNone/>
            </a:pPr>
            <a:r>
              <a:rPr lang="en-CA" sz="3500" b="1" dirty="0">
                <a:solidFill>
                  <a:srgbClr val="FF9900"/>
                </a:solidFill>
                <a:latin typeface="Wingdings"/>
              </a:rPr>
              <a:t></a:t>
            </a:r>
            <a:endParaRPr lang="en-CA" sz="3500" b="1" dirty="0">
              <a:solidFill>
                <a:srgbClr val="FF9900"/>
              </a:solidFill>
              <a:latin typeface="Nexa Bold" pitchFamily="50"/>
            </a:endParaRPr>
          </a:p>
        </p:txBody>
      </p:sp>
      <p:sp>
        <p:nvSpPr>
          <p:cNvPr id="16" name="Text Placeholder 8"/>
          <p:cNvSpPr txBox="1">
            <a:spLocks noGrp="1"/>
          </p:cNvSpPr>
          <p:nvPr>
            <p:ph type="body" idx="4294967295"/>
          </p:nvPr>
        </p:nvSpPr>
        <p:spPr>
          <a:xfrm>
            <a:off x="1991734" y="4577190"/>
            <a:ext cx="3047996" cy="507994"/>
          </a:xfrm>
        </p:spPr>
        <p:txBody>
          <a:bodyPr/>
          <a:lstStyle/>
          <a:p>
            <a:pPr marL="0" lvl="0" indent="0">
              <a:spcBef>
                <a:spcPts val="400"/>
              </a:spcBef>
              <a:buNone/>
            </a:pPr>
            <a:r>
              <a:rPr lang="en-JM" sz="1600" dirty="0">
                <a:solidFill>
                  <a:schemeClr val="bg1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www.hottelecom.com</a:t>
            </a:r>
          </a:p>
        </p:txBody>
      </p:sp>
      <p:sp>
        <p:nvSpPr>
          <p:cNvPr id="17" name="Content Placeholder 38"/>
          <p:cNvSpPr txBox="1">
            <a:spLocks noGrp="1"/>
          </p:cNvSpPr>
          <p:nvPr>
            <p:ph type="body" idx="4294967295"/>
          </p:nvPr>
        </p:nvSpPr>
        <p:spPr>
          <a:xfrm>
            <a:off x="1475656" y="4495899"/>
            <a:ext cx="411480" cy="487676"/>
          </a:xfrm>
        </p:spPr>
        <p:txBody>
          <a:bodyPr anchor="ctr" anchorCtr="1">
            <a:normAutofit fontScale="92500" lnSpcReduction="20000"/>
          </a:bodyPr>
          <a:lstStyle/>
          <a:p>
            <a:pPr marL="0" lvl="0" indent="0" algn="ctr">
              <a:spcBef>
                <a:spcPts val="800"/>
              </a:spcBef>
              <a:buNone/>
            </a:pPr>
            <a:r>
              <a:rPr lang="en-CA" sz="3500" b="1" dirty="0">
                <a:solidFill>
                  <a:srgbClr val="FF9900"/>
                </a:solidFill>
                <a:latin typeface="Wingdings"/>
              </a:rPr>
              <a:t></a:t>
            </a:r>
            <a:endParaRPr lang="en-CA" sz="3500" b="1" dirty="0">
              <a:solidFill>
                <a:srgbClr val="FF9900"/>
              </a:solidFill>
              <a:latin typeface="Nexa Bold" pitchFamily="5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75656" y="2416950"/>
            <a:ext cx="2807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400"/>
              </a:spcBef>
            </a:pPr>
            <a:r>
              <a:rPr lang="en-JM" dirty="0" smtClean="0">
                <a:solidFill>
                  <a:schemeClr val="bg1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Isabelle </a:t>
            </a:r>
            <a:r>
              <a:rPr lang="en-JM" dirty="0" err="1" smtClean="0">
                <a:solidFill>
                  <a:schemeClr val="bg1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Paradis</a:t>
            </a:r>
            <a:r>
              <a:rPr lang="en-JM" dirty="0" smtClean="0">
                <a:solidFill>
                  <a:schemeClr val="bg1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, President</a:t>
            </a:r>
            <a:endParaRPr lang="en-JM" dirty="0">
              <a:solidFill>
                <a:schemeClr val="bg1"/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19200" y="2333748"/>
            <a:ext cx="6858000" cy="1796180"/>
          </a:xfrm>
          <a:prstGeom prst="rect">
            <a:avLst/>
          </a:prstGeom>
          <a:noFill/>
          <a:ln w="571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7475" lvl="1"/>
            <a:endParaRPr lang="en-JM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41148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JM" sz="3600" dirty="0" smtClean="0">
                <a:solidFill>
                  <a:schemeClr val="bg1"/>
                </a:solidFill>
                <a:latin typeface="Calibri" pitchFamily="34" charset="0"/>
              </a:rPr>
              <a:t>HOT TELECOM</a:t>
            </a:r>
          </a:p>
          <a:p>
            <a:pPr algn="ctr"/>
            <a:r>
              <a:rPr lang="en-JM" sz="3600" dirty="0" smtClean="0">
                <a:solidFill>
                  <a:schemeClr val="bg1"/>
                </a:solidFill>
                <a:latin typeface="Calibri" pitchFamily="34" charset="0"/>
              </a:rPr>
              <a:t>THE  IPX  EXPERT</a:t>
            </a:r>
            <a:endParaRPr lang="en-JM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8" name="Picture 7" descr="square-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8382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08312986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 descr="internet-100016261-large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0230" r="10230"/>
          <a:stretch>
            <a:fillRect/>
          </a:stretch>
        </p:blipFill>
        <p:spPr/>
      </p:pic>
      <p:sp>
        <p:nvSpPr>
          <p:cNvPr id="11" name="Rectangle 10"/>
          <p:cNvSpPr/>
          <p:nvPr/>
        </p:nvSpPr>
        <p:spPr>
          <a:xfrm>
            <a:off x="228600" y="376605"/>
            <a:ext cx="3429000" cy="6100396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dirty="0">
              <a:latin typeface="Nexa Light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" y="1399199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JM" dirty="0" smtClean="0">
                <a:solidFill>
                  <a:schemeClr val="bg1"/>
                </a:solidFill>
                <a:latin typeface="Calibri" pitchFamily="34" charset="0"/>
              </a:rPr>
              <a:t>HOT TELECOM WAS</a:t>
            </a:r>
            <a:endParaRPr lang="en-JM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" y="1715024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JM" sz="1600" b="1" dirty="0" smtClean="0">
                <a:solidFill>
                  <a:schemeClr val="bg1"/>
                </a:solidFill>
                <a:latin typeface="Calibri Light" pitchFamily="34" charset="0"/>
              </a:rPr>
              <a:t>ESTABLISHED IN 2003</a:t>
            </a:r>
            <a:endParaRPr lang="en-JM" sz="1600" b="1" dirty="0">
              <a:solidFill>
                <a:schemeClr val="bg1"/>
              </a:solidFill>
              <a:latin typeface="Calibri Ligh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43000" y="2415199"/>
            <a:ext cx="1600200" cy="426720"/>
          </a:xfrm>
          <a:prstGeom prst="rect">
            <a:avLst/>
          </a:prstGeom>
          <a:solidFill>
            <a:srgbClr val="FE431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1400" b="1" dirty="0" smtClean="0">
                <a:latin typeface="Calibri" pitchFamily="34" charset="0"/>
              </a:rPr>
              <a:t>NO. OF STAFF</a:t>
            </a:r>
            <a:endParaRPr lang="en-JM" sz="1400" b="1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500" y="2878194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JM" sz="1400" b="1" dirty="0" smtClean="0">
                <a:solidFill>
                  <a:schemeClr val="bg1"/>
                </a:solidFill>
                <a:latin typeface="Calibri Light" pitchFamily="34" charset="0"/>
              </a:rPr>
              <a:t>INCLUDING ASSOCIATES: 40</a:t>
            </a:r>
            <a:endParaRPr lang="en-JM" sz="1400" b="1" dirty="0">
              <a:solidFill>
                <a:schemeClr val="bg1"/>
              </a:solidFill>
              <a:latin typeface="Calibri Light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43000" y="3665808"/>
            <a:ext cx="1600200" cy="426720"/>
          </a:xfrm>
          <a:prstGeom prst="rect">
            <a:avLst/>
          </a:prstGeom>
          <a:solidFill>
            <a:srgbClr val="FE431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1400" b="1" dirty="0" smtClean="0">
                <a:latin typeface="Calibri" pitchFamily="34" charset="0"/>
              </a:rPr>
              <a:t>LOCATIONS</a:t>
            </a:r>
            <a:endParaRPr lang="en-JM" sz="1400" b="1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500" y="4155973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JM" sz="1400" b="1" dirty="0" smtClean="0">
                <a:solidFill>
                  <a:schemeClr val="bg1"/>
                </a:solidFill>
                <a:latin typeface="Calibri Light" pitchFamily="34" charset="0"/>
              </a:rPr>
              <a:t>MONTREAL, LONDON</a:t>
            </a:r>
            <a:endParaRPr lang="en-JM" sz="1400" b="1" dirty="0">
              <a:solidFill>
                <a:schemeClr val="bg1"/>
              </a:solidFill>
              <a:latin typeface="Calibri Light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43000" y="5045773"/>
            <a:ext cx="1600200" cy="426720"/>
          </a:xfrm>
          <a:prstGeom prst="rect">
            <a:avLst/>
          </a:prstGeom>
          <a:solidFill>
            <a:srgbClr val="FE431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1400" b="1" dirty="0" smtClean="0">
                <a:latin typeface="Calibri" pitchFamily="34" charset="0"/>
              </a:rPr>
              <a:t>CUSTOMERS SERVED</a:t>
            </a:r>
            <a:endParaRPr lang="en-JM" sz="1400" b="1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1500" y="5519794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JM" sz="1400" b="1" dirty="0" smtClean="0">
                <a:solidFill>
                  <a:schemeClr val="bg1"/>
                </a:solidFill>
                <a:latin typeface="Calibri Light" pitchFamily="34" charset="0"/>
              </a:rPr>
              <a:t>200+ Tier-1, Tier-2 operators</a:t>
            </a:r>
            <a:endParaRPr lang="en-JM" sz="1400" b="1" dirty="0">
              <a:solidFill>
                <a:schemeClr val="bg1"/>
              </a:solidFill>
              <a:latin typeface="Calibri Ligh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7344433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686800" cy="919163"/>
          </a:xfrm>
        </p:spPr>
        <p:txBody>
          <a:bodyPr>
            <a:noAutofit/>
          </a:bodyPr>
          <a:lstStyle/>
          <a:p>
            <a:pPr algn="l"/>
            <a:r>
              <a:rPr lang="en-JM" sz="3600" dirty="0" smtClean="0">
                <a:solidFill>
                  <a:schemeClr val="bg1"/>
                </a:solidFill>
                <a:latin typeface="Calibri" pitchFamily="34" charset="0"/>
              </a:rPr>
              <a:t>HOT TELECOM’S IPX PORFOLIO</a:t>
            </a:r>
            <a:r>
              <a:rPr lang="en-JM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/>
            </a:r>
            <a:br>
              <a:rPr lang="en-JM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</a:br>
            <a:r>
              <a:rPr lang="en-JM" sz="3600" dirty="0" smtClean="0">
                <a:solidFill>
                  <a:srgbClr val="FF9933"/>
                </a:solidFill>
                <a:latin typeface="Calibri" pitchFamily="34" charset="0"/>
              </a:rPr>
              <a:t>FROM </a:t>
            </a:r>
            <a:r>
              <a:rPr lang="en-JM" sz="3600" dirty="0" smtClean="0">
                <a:solidFill>
                  <a:srgbClr val="FF9900"/>
                </a:solidFill>
                <a:latin typeface="Calibri" pitchFamily="34" charset="0"/>
              </a:rPr>
              <a:t>START TO FINISH</a:t>
            </a:r>
            <a:endParaRPr lang="en-JM" sz="3600" dirty="0">
              <a:solidFill>
                <a:srgbClr val="FF9900"/>
              </a:solidFill>
              <a:latin typeface="Calibri" pitchFamily="34" charset="0"/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3"/>
          </p:nvPr>
        </p:nvSpPr>
        <p:spPr>
          <a:xfrm>
            <a:off x="467544" y="2784088"/>
            <a:ext cx="2667000" cy="365760"/>
          </a:xfrm>
        </p:spPr>
        <p:txBody>
          <a:bodyPr/>
          <a:lstStyle/>
          <a:p>
            <a:r>
              <a:rPr lang="en-JM" sz="1400" b="1" spc="50" dirty="0" smtClean="0">
                <a:solidFill>
                  <a:srgbClr val="FF9900"/>
                </a:solidFill>
                <a:latin typeface="Calibri" pitchFamily="34" charset="0"/>
              </a:rPr>
              <a:t>TRAINING WORKSHOP</a:t>
            </a:r>
            <a:endParaRPr lang="en-JM" sz="1400" b="1" spc="50" dirty="0">
              <a:solidFill>
                <a:srgbClr val="FF9900"/>
              </a:solidFill>
              <a:latin typeface="Calibri" pitchFamily="34" charset="0"/>
            </a:endParaRPr>
          </a:p>
          <a:p>
            <a:endParaRPr lang="en-JM" sz="1400" b="1" dirty="0">
              <a:latin typeface="Calibri" pitchFamily="34" charset="0"/>
            </a:endParaRPr>
          </a:p>
          <a:p>
            <a:endParaRPr lang="en-JM" sz="1400" b="1" dirty="0">
              <a:latin typeface="Calibri" pitchFamily="34" charset="0"/>
            </a:endParaRP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683568" y="3048248"/>
            <a:ext cx="2863552" cy="812800"/>
          </a:xfrm>
        </p:spPr>
        <p:txBody>
          <a:bodyPr>
            <a:noAutofit/>
          </a:bodyPr>
          <a:lstStyle/>
          <a:p>
            <a:r>
              <a:rPr lang="en-JM" sz="1400" dirty="0" smtClean="0">
                <a:solidFill>
                  <a:schemeClr val="bg1">
                    <a:lumMod val="8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2-3 day flexible training sessions covering the main issues relating to IP evolution and IPX</a:t>
            </a:r>
            <a:endParaRPr lang="en-JM" sz="1400" dirty="0">
              <a:solidFill>
                <a:schemeClr val="bg1">
                  <a:lumMod val="85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JM" sz="1400" dirty="0">
              <a:solidFill>
                <a:schemeClr val="bg1">
                  <a:lumMod val="85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35"/>
          </p:nvPr>
        </p:nvSpPr>
        <p:spPr>
          <a:xfrm>
            <a:off x="391344" y="3936216"/>
            <a:ext cx="3352800" cy="365760"/>
          </a:xfrm>
        </p:spPr>
        <p:txBody>
          <a:bodyPr/>
          <a:lstStyle/>
          <a:p>
            <a:r>
              <a:rPr lang="en-JM" sz="1400" b="1" spc="50" dirty="0" smtClean="0">
                <a:solidFill>
                  <a:srgbClr val="FF9900"/>
                </a:solidFill>
                <a:latin typeface="Calibri" pitchFamily="34" charset="0"/>
              </a:rPr>
              <a:t>STRATEGIC ENGAGEMENT</a:t>
            </a:r>
            <a:endParaRPr lang="en-JM" sz="1400" b="1" spc="50" dirty="0">
              <a:solidFill>
                <a:srgbClr val="FF9900"/>
              </a:solidFill>
              <a:latin typeface="Calibri" pitchFamily="34" charset="0"/>
            </a:endParaRPr>
          </a:p>
          <a:p>
            <a:endParaRPr lang="en-JM" sz="1400" b="1" dirty="0">
              <a:latin typeface="Calibri" pitchFamily="34" charset="0"/>
            </a:endParaRPr>
          </a:p>
          <a:p>
            <a:endParaRPr lang="en-JM" sz="1400" b="1" dirty="0">
              <a:latin typeface="Calibri" pitchFamily="34" charset="0"/>
            </a:endParaRP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36"/>
          </p:nvPr>
        </p:nvSpPr>
        <p:spPr>
          <a:xfrm>
            <a:off x="683568" y="4200376"/>
            <a:ext cx="2863552" cy="812800"/>
          </a:xfrm>
        </p:spPr>
        <p:txBody>
          <a:bodyPr>
            <a:normAutofit/>
          </a:bodyPr>
          <a:lstStyle/>
          <a:p>
            <a:r>
              <a:rPr lang="en-JM" sz="1400" dirty="0" smtClean="0">
                <a:solidFill>
                  <a:schemeClr val="bg1">
                    <a:lumMod val="8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Strategic engagement to help you define your IPX migration strategy.</a:t>
            </a:r>
            <a:endParaRPr lang="en-JM" sz="1400" dirty="0">
              <a:solidFill>
                <a:schemeClr val="bg1">
                  <a:lumMod val="85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JM" sz="1400" dirty="0">
              <a:solidFill>
                <a:schemeClr val="bg1">
                  <a:lumMod val="85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391344" y="5016336"/>
            <a:ext cx="3733800" cy="365760"/>
          </a:xfrm>
        </p:spPr>
        <p:txBody>
          <a:bodyPr/>
          <a:lstStyle/>
          <a:p>
            <a:r>
              <a:rPr lang="en-JM" sz="1400" b="1" spc="50" dirty="0" smtClean="0">
                <a:solidFill>
                  <a:srgbClr val="FF9900"/>
                </a:solidFill>
                <a:latin typeface="Calibri" pitchFamily="34" charset="0"/>
              </a:rPr>
              <a:t>SUBJECT MATTER EXPERT (SME)</a:t>
            </a:r>
            <a:endParaRPr lang="en-JM" sz="1400" b="1" spc="50" dirty="0">
              <a:solidFill>
                <a:srgbClr val="FF9900"/>
              </a:solidFill>
              <a:latin typeface="Calibri" pitchFamily="34" charset="0"/>
            </a:endParaRPr>
          </a:p>
          <a:p>
            <a:endParaRPr lang="en-JM" sz="1400" b="1" dirty="0">
              <a:latin typeface="Calibri" pitchFamily="34" charset="0"/>
            </a:endParaRPr>
          </a:p>
          <a:p>
            <a:endParaRPr lang="en-JM" sz="1400" b="1" dirty="0">
              <a:latin typeface="Calibri" pitchFamily="34" charset="0"/>
            </a:endParaRPr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38"/>
          </p:nvPr>
        </p:nvSpPr>
        <p:spPr>
          <a:xfrm>
            <a:off x="683568" y="5280496"/>
            <a:ext cx="2819400" cy="812800"/>
          </a:xfrm>
        </p:spPr>
        <p:txBody>
          <a:bodyPr>
            <a:normAutofit fontScale="92500"/>
          </a:bodyPr>
          <a:lstStyle/>
          <a:p>
            <a:r>
              <a:rPr lang="en-JM" sz="1400" dirty="0" smtClean="0">
                <a:solidFill>
                  <a:schemeClr val="bg1">
                    <a:lumMod val="8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IPX subject matter experts working with you on to help deliver specific projects and deliverables.</a:t>
            </a:r>
            <a:endParaRPr lang="en-JM" sz="1400" dirty="0">
              <a:solidFill>
                <a:schemeClr val="bg1">
                  <a:lumMod val="85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172336" y="2635736"/>
            <a:ext cx="2377440" cy="2377440"/>
          </a:xfrm>
          <a:prstGeom prst="ellipse">
            <a:avLst/>
          </a:prstGeom>
          <a:solidFill>
            <a:srgbClr val="C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4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ONE</a:t>
            </a:r>
          </a:p>
          <a:p>
            <a:pPr algn="ctr"/>
            <a:r>
              <a:rPr lang="en-JM" sz="1600" dirty="0" smtClean="0">
                <a:solidFill>
                  <a:schemeClr val="bg1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LEARN</a:t>
            </a:r>
            <a:endParaRPr lang="en-JM" sz="1100" dirty="0">
              <a:solidFill>
                <a:schemeClr val="bg1"/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913851" y="3051298"/>
            <a:ext cx="1920240" cy="1920240"/>
          </a:xfrm>
          <a:prstGeom prst="ellipse">
            <a:avLst/>
          </a:prstGeom>
          <a:solidFill>
            <a:srgbClr val="FF993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0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TWO</a:t>
            </a:r>
            <a:endParaRPr lang="en-JM" sz="2000" dirty="0"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 algn="ctr"/>
            <a:r>
              <a:rPr lang="en-JM" sz="1400" dirty="0" smtClean="0">
                <a:solidFill>
                  <a:schemeClr val="bg1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PLAN</a:t>
            </a:r>
            <a:endParaRPr lang="en-JM" sz="1200" dirty="0">
              <a:solidFill>
                <a:schemeClr val="bg1"/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7429440" y="3530195"/>
            <a:ext cx="1463040" cy="1463040"/>
          </a:xfrm>
          <a:prstGeom prst="ellipse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0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THREE</a:t>
            </a:r>
            <a:endParaRPr lang="en-JM" sz="2000" dirty="0"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 algn="ctr"/>
            <a:r>
              <a:rPr lang="en-JM" sz="1400" dirty="0" smtClean="0">
                <a:solidFill>
                  <a:schemeClr val="bg1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EXECUTE</a:t>
            </a:r>
            <a:endParaRPr lang="en-JM" sz="1050" dirty="0">
              <a:solidFill>
                <a:schemeClr val="bg1"/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31" name="Text Placeholder 4"/>
          <p:cNvSpPr txBox="1">
            <a:spLocks/>
          </p:cNvSpPr>
          <p:nvPr/>
        </p:nvSpPr>
        <p:spPr>
          <a:xfrm>
            <a:off x="467544" y="1631960"/>
            <a:ext cx="2667000" cy="365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JM" sz="1400" b="1" spc="50" dirty="0" smtClean="0">
                <a:solidFill>
                  <a:srgbClr val="FF9900"/>
                </a:solidFill>
                <a:latin typeface="Calibri" pitchFamily="34" charset="0"/>
              </a:rPr>
              <a:t>RESEARCH AND ANALYLSIS</a:t>
            </a:r>
            <a:endParaRPr kumimoji="0" lang="en-JM" sz="1400" b="1" i="0" u="none" strike="noStrike" kern="1200" cap="none" spc="5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JM" sz="1400" b="1" i="0" u="none" strike="noStrike" kern="1200" cap="none" spc="0" normalizeH="0" baseline="0" noProof="0" dirty="0" smtClean="0">
              <a:ln>
                <a:noFill/>
              </a:ln>
              <a:solidFill>
                <a:srgbClr val="FE431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JM" sz="1400" b="1" i="0" u="none" strike="noStrike" kern="1200" cap="none" spc="0" normalizeH="0" baseline="0" noProof="0" dirty="0">
              <a:ln>
                <a:noFill/>
              </a:ln>
              <a:solidFill>
                <a:srgbClr val="FE431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2" name="Text Placeholder 5"/>
          <p:cNvSpPr txBox="1">
            <a:spLocks/>
          </p:cNvSpPr>
          <p:nvPr/>
        </p:nvSpPr>
        <p:spPr>
          <a:xfrm>
            <a:off x="683568" y="1896120"/>
            <a:ext cx="3727648" cy="812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JM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Ebrima" pitchFamily="2" charset="0"/>
                <a:ea typeface="Ebrima" pitchFamily="2" charset="0"/>
                <a:cs typeface="Ebrima" pitchFamily="2" charset="0"/>
              </a:rPr>
              <a:t>IPX</a:t>
            </a:r>
            <a:r>
              <a:rPr kumimoji="0" lang="en-JM" sz="14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Ebrima" pitchFamily="2" charset="0"/>
                <a:ea typeface="Ebrima" pitchFamily="2" charset="0"/>
                <a:cs typeface="Ebrima" pitchFamily="2" charset="0"/>
              </a:rPr>
              <a:t> Market Revenue and Forecasts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JM" sz="1400" baseline="0" dirty="0" smtClean="0">
                <a:solidFill>
                  <a:schemeClr val="bg1">
                    <a:lumMod val="8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IPX</a:t>
            </a:r>
            <a:r>
              <a:rPr lang="en-JM" sz="1400" dirty="0" smtClean="0">
                <a:solidFill>
                  <a:schemeClr val="bg1">
                    <a:lumMod val="8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 – Who, what, where, when and how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JM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Ebrima" pitchFamily="2" charset="0"/>
                <a:ea typeface="Ebrima" pitchFamily="2" charset="0"/>
                <a:cs typeface="Ebrima" pitchFamily="2" charset="0"/>
              </a:rPr>
              <a:t>IPX – What customers expect and need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5483346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19200" y="1905001"/>
            <a:ext cx="6858000" cy="1796180"/>
          </a:xfrm>
          <a:prstGeom prst="rect">
            <a:avLst/>
          </a:prstGeom>
          <a:noFill/>
          <a:ln w="571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7475" lvl="1"/>
            <a:endParaRPr lang="en-JM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811250"/>
            <a:ext cx="807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JM" sz="4400" dirty="0" smtClean="0">
                <a:solidFill>
                  <a:schemeClr val="bg1"/>
                </a:solidFill>
                <a:latin typeface="Calibri" pitchFamily="34" charset="0"/>
              </a:rPr>
              <a:t>What IPX customers</a:t>
            </a:r>
          </a:p>
          <a:p>
            <a:pPr algn="ctr"/>
            <a:r>
              <a:rPr lang="en-JM" sz="4400" dirty="0" smtClean="0">
                <a:solidFill>
                  <a:schemeClr val="bg1"/>
                </a:solidFill>
                <a:latin typeface="Calibri" pitchFamily="34" charset="0"/>
              </a:rPr>
              <a:t>and providers have to say?</a:t>
            </a:r>
            <a:endParaRPr lang="en-JM" sz="4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3276600" y="685800"/>
            <a:ext cx="2518257" cy="2518257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6800" rIns="46800" rtlCol="0" anchor="ctr"/>
          <a:lstStyle/>
          <a:p>
            <a:pPr algn="ctr"/>
            <a:r>
              <a:rPr lang="en-JM" sz="3000" b="1" cap="all" dirty="0" smtClean="0">
                <a:latin typeface="Calibri Light" pitchFamily="34" charset="0"/>
              </a:rPr>
              <a:t>Key</a:t>
            </a:r>
          </a:p>
          <a:p>
            <a:pPr algn="ctr"/>
            <a:r>
              <a:rPr lang="en-JM" sz="3000" b="1" cap="all" dirty="0" smtClean="0">
                <a:latin typeface="Calibri Light" pitchFamily="34" charset="0"/>
              </a:rPr>
              <a:t>findings</a:t>
            </a:r>
          </a:p>
        </p:txBody>
      </p:sp>
    </p:spTree>
    <p:extLst>
      <p:ext uri="{BB962C8B-B14F-4D97-AF65-F5344CB8AC3E}">
        <p14:creationId xmlns="" xmlns:p14="http://schemas.microsoft.com/office/powerpoint/2010/main" val="159091656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img.burrard-lucas.com/tanzania/normal/mara_great_migration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b="5331"/>
          <a:stretch>
            <a:fillRect/>
          </a:stretch>
        </p:blipFill>
        <p:spPr bwMode="auto">
          <a:xfrm>
            <a:off x="0" y="0"/>
            <a:ext cx="9144000" cy="5085184"/>
          </a:xfrm>
          <a:prstGeom prst="rect">
            <a:avLst/>
          </a:prstGeom>
          <a:noFill/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611560" y="5445224"/>
            <a:ext cx="7772400" cy="633412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en-CA" sz="3200" dirty="0" smtClean="0">
                <a:solidFill>
                  <a:srgbClr val="FF9933"/>
                </a:solidFill>
                <a:ea typeface="Ebrima" pitchFamily="2" charset="0"/>
                <a:cs typeface="Ebrima" pitchFamily="2" charset="0"/>
              </a:rPr>
              <a:t>THE GREAT MIGRATION</a:t>
            </a:r>
          </a:p>
          <a:p>
            <a:pPr lvl="0" algn="ctr">
              <a:spcBef>
                <a:spcPct val="0"/>
              </a:spcBef>
            </a:pPr>
            <a:r>
              <a:rPr lang="en-CA" sz="2000" dirty="0" smtClean="0">
                <a:solidFill>
                  <a:schemeClr val="bg1"/>
                </a:solidFill>
                <a:ea typeface="Ebrima" pitchFamily="2" charset="0"/>
                <a:cs typeface="Ebrima" pitchFamily="2" charset="0"/>
              </a:rPr>
              <a:t>Crossing over to the dark side</a:t>
            </a:r>
            <a:endParaRPr kumimoji="0" lang="en-JM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79438"/>
            <a:ext cx="3581400" cy="919162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JM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IP MIGRATION</a:t>
            </a:r>
            <a:r>
              <a:rPr lang="en-JM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/>
            </a:r>
            <a:br>
              <a:rPr lang="en-JM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en-JM" dirty="0" smtClean="0">
                <a:solidFill>
                  <a:srgbClr val="FE431E"/>
                </a:solidFill>
                <a:latin typeface="+mn-lt"/>
              </a:rPr>
              <a:t>WHERE ARE WE AT?</a:t>
            </a:r>
            <a:endParaRPr lang="en-JM" dirty="0">
              <a:solidFill>
                <a:srgbClr val="FE431E"/>
              </a:solidFill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3"/>
          </p:nvPr>
        </p:nvSpPr>
        <p:spPr>
          <a:xfrm>
            <a:off x="467544" y="1844824"/>
            <a:ext cx="3826768" cy="36512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JM" sz="1600" b="1" cap="all" spc="50" dirty="0" smtClean="0">
                <a:latin typeface="+mn-lt"/>
              </a:rPr>
              <a:t>Internal network migration to IP is well underway for most operators</a:t>
            </a:r>
            <a:endParaRPr lang="en-JM" sz="1600" b="1" cap="all" spc="50" dirty="0">
              <a:latin typeface="+mn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JM" sz="1600" b="1" cap="all" dirty="0">
              <a:latin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467544" y="2924944"/>
            <a:ext cx="3826768" cy="2829024"/>
          </a:xfrm>
        </p:spPr>
        <p:txBody>
          <a:bodyPr>
            <a:normAutofit/>
          </a:bodyPr>
          <a:lstStyle/>
          <a:p>
            <a:pPr marL="266700" indent="-266700" eaLnBrk="1" hangingPunct="1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JM" dirty="0" smtClean="0">
                <a:solidFill>
                  <a:srgbClr val="595959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Close to 50% of the operators we interviewed had or were in the process of completing their internal backbone migration.</a:t>
            </a:r>
          </a:p>
          <a:p>
            <a:pPr marL="266700" indent="-266700" eaLnBrk="1" hangingPunct="1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JM" dirty="0" smtClean="0">
                <a:solidFill>
                  <a:srgbClr val="595959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Mobile operators were however lagging behind, compared with most other types of operators.</a:t>
            </a:r>
          </a:p>
          <a:p>
            <a:pPr marL="266700" indent="-266700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en-JM" dirty="0" smtClean="0">
                <a:solidFill>
                  <a:srgbClr val="595959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Internal backbone IP migration should be completed for most operators by the end of 2018.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4788025" y="1944980"/>
          <a:ext cx="4176464" cy="3284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860033" y="1781800"/>
            <a:ext cx="4283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/>
            <a:r>
              <a:rPr lang="en-CA" sz="1400" dirty="0" smtClean="0">
                <a:solidFill>
                  <a:srgbClr val="FF9933"/>
                </a:solidFill>
              </a:rPr>
              <a:t>Q. </a:t>
            </a:r>
            <a:r>
              <a:rPr lang="en-CA" sz="1400" dirty="0" smtClean="0">
                <a:solidFill>
                  <a:schemeClr val="bg1"/>
                </a:solidFill>
              </a:rPr>
              <a:t>What do you foresee as the timeframe for completing the migration of your internal network to IP?</a:t>
            </a:r>
            <a:endParaRPr lang="en-CA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79438"/>
            <a:ext cx="3581400" cy="919162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JM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IPX ADOPTION</a:t>
            </a:r>
            <a:r>
              <a:rPr lang="en-JM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/>
            </a:r>
            <a:br>
              <a:rPr lang="en-JM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en-JM" dirty="0" smtClean="0">
                <a:solidFill>
                  <a:srgbClr val="FE431E"/>
                </a:solidFill>
                <a:latin typeface="+mn-lt"/>
              </a:rPr>
              <a:t>WHERE ARE WE AT?</a:t>
            </a:r>
            <a:endParaRPr lang="en-JM" dirty="0">
              <a:solidFill>
                <a:srgbClr val="FE431E"/>
              </a:solidFill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3"/>
          </p:nvPr>
        </p:nvSpPr>
        <p:spPr>
          <a:xfrm>
            <a:off x="467544" y="1772816"/>
            <a:ext cx="3826768" cy="36512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JM" sz="1600" b="1" cap="all" spc="50" dirty="0" smtClean="0">
                <a:latin typeface="+mn-lt"/>
              </a:rPr>
              <a:t>Ipx adoption is expected to accelerate in 2014-2015</a:t>
            </a:r>
            <a:endParaRPr lang="en-JM" sz="1600" b="1" cap="all" spc="50" dirty="0">
              <a:latin typeface="+mn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JM" sz="1600" b="1" cap="all" dirty="0">
              <a:latin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457200" y="2472184"/>
            <a:ext cx="3898776" cy="3189064"/>
          </a:xfrm>
        </p:spPr>
        <p:txBody>
          <a:bodyPr>
            <a:normAutofit/>
          </a:bodyPr>
          <a:lstStyle/>
          <a:p>
            <a:pPr marL="266700" indent="-266700" eaLnBrk="1" hangingPunct="1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JM" dirty="0" smtClean="0">
                <a:solidFill>
                  <a:srgbClr val="595959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Over 40% of customers we have interviewed stated that they are planning to adopt IPX for some of their services starting in 2014-2015.</a:t>
            </a:r>
          </a:p>
          <a:p>
            <a:pPr marL="266700" indent="-266700" eaLnBrk="1" hangingPunct="1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JM" dirty="0" smtClean="0">
                <a:solidFill>
                  <a:srgbClr val="595959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OTTs made up a large percentage of carriers with no plans to migrate to IPX.</a:t>
            </a:r>
          </a:p>
          <a:p>
            <a:pPr marL="266700" indent="-266700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en-JM" dirty="0" smtClean="0">
                <a:solidFill>
                  <a:srgbClr val="595959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Mobile operators mentioned that their planned  IPX adoption was directly related to the IP migration of interconnects between in-country networks and would follow it soon after.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76057" y="1797204"/>
            <a:ext cx="406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/>
            <a:r>
              <a:rPr lang="en-CA" sz="1400" dirty="0" smtClean="0">
                <a:solidFill>
                  <a:srgbClr val="FF9933"/>
                </a:solidFill>
              </a:rPr>
              <a:t>Q. </a:t>
            </a:r>
            <a:r>
              <a:rPr lang="en-CA" sz="1400" dirty="0" smtClean="0">
                <a:solidFill>
                  <a:schemeClr val="bg1"/>
                </a:solidFill>
              </a:rPr>
              <a:t>When are your planning to migrate some of your international interconnect services to an IPX?</a:t>
            </a:r>
            <a:endParaRPr lang="en-CA" sz="1400" dirty="0">
              <a:solidFill>
                <a:schemeClr val="bg1"/>
              </a:solidFill>
            </a:endParaRPr>
          </a:p>
        </p:txBody>
      </p:sp>
      <p:graphicFrame>
        <p:nvGraphicFramePr>
          <p:cNvPr id="15" name="Chart 14"/>
          <p:cNvGraphicFramePr>
            <a:graphicFrameLocks/>
          </p:cNvGraphicFramePr>
          <p:nvPr/>
        </p:nvGraphicFramePr>
        <p:xfrm>
          <a:off x="4544616" y="2157244"/>
          <a:ext cx="4599384" cy="2855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4581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7108" name="Picture 4" descr="http://www.feelforfit.com/wp-content/uploads/2012/11/human-evolution-computer_0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294456" y="607696"/>
            <a:ext cx="8382000" cy="2749296"/>
          </a:xfrm>
          <a:prstGeom prst="rect">
            <a:avLst/>
          </a:prstGeom>
          <a:noFill/>
        </p:spPr>
      </p:pic>
      <p:sp>
        <p:nvSpPr>
          <p:cNvPr id="13" name="Title 2"/>
          <p:cNvSpPr txBox="1">
            <a:spLocks/>
          </p:cNvSpPr>
          <p:nvPr/>
        </p:nvSpPr>
        <p:spPr>
          <a:xfrm>
            <a:off x="611560" y="5301208"/>
            <a:ext cx="7772400" cy="633412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en-CA" sz="3200" dirty="0" smtClean="0">
                <a:solidFill>
                  <a:srgbClr val="FF9933"/>
                </a:solidFill>
                <a:ea typeface="Ebrima" pitchFamily="2" charset="0"/>
                <a:cs typeface="Ebrima" pitchFamily="2" charset="0"/>
              </a:rPr>
              <a:t>SERVICE EVOLUTION</a:t>
            </a:r>
          </a:p>
          <a:p>
            <a:pPr lvl="0" algn="ctr">
              <a:spcBef>
                <a:spcPct val="0"/>
              </a:spcBef>
            </a:pPr>
            <a:r>
              <a:rPr lang="en-CA" sz="2000" dirty="0" smtClean="0">
                <a:solidFill>
                  <a:schemeClr val="bg1"/>
                </a:solidFill>
                <a:ea typeface="Ebrima" pitchFamily="2" charset="0"/>
                <a:cs typeface="Ebrima" pitchFamily="2" charset="0"/>
              </a:rPr>
              <a:t>We're in the midst of an evolution, not a revolution</a:t>
            </a:r>
            <a:endParaRPr kumimoji="0" lang="en-JM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8967</TotalTime>
  <Words>1448</Words>
  <Application>Microsoft Office PowerPoint</Application>
  <PresentationFormat>On-screen Show (4:3)</PresentationFormat>
  <Paragraphs>179</Paragraphs>
  <Slides>28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IPX – What’s The Future i3 Forum Conference May 2013 </vt:lpstr>
      <vt:lpstr>IPX What’s The Future</vt:lpstr>
      <vt:lpstr>Slide 3</vt:lpstr>
      <vt:lpstr>HOT TELECOM’S IPX PORFOLIO FROM START TO FINISH</vt:lpstr>
      <vt:lpstr>Slide 5</vt:lpstr>
      <vt:lpstr>Slide 6</vt:lpstr>
      <vt:lpstr>IP MIGRATION WHERE ARE WE AT?</vt:lpstr>
      <vt:lpstr>IPX ADOPTION WHERE ARE WE AT?</vt:lpstr>
      <vt:lpstr>Slide 9</vt:lpstr>
      <vt:lpstr>SERVICES HOW ARE THEY EVOLVING</vt:lpstr>
      <vt:lpstr>SERVICES HOW ARE THEY EVOLVING</vt:lpstr>
      <vt:lpstr>Slide 12</vt:lpstr>
      <vt:lpstr>CUSTOMERS WHAT DO THEY EXPECT AND NEED</vt:lpstr>
      <vt:lpstr>CUSTOMERS WHAT DO THEY EXPECT AND NEED</vt:lpstr>
      <vt:lpstr>Slide 15</vt:lpstr>
      <vt:lpstr>Slide 16</vt:lpstr>
      <vt:lpstr>ADOPTION WHAT ARE THE DRIVERS AND INHIBITORS</vt:lpstr>
      <vt:lpstr>ADOPTION WHAT ARE THE DRIVERS AND INHIBITORS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CONTACT INFORMATION</vt:lpstr>
      <vt:lpstr>Slide 28</vt:lpstr>
    </vt:vector>
  </TitlesOfParts>
  <Company>hot telecom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IPX Strategic workshop</dc:title>
  <dc:creator>Isabelle Paradis</dc:creator>
  <cp:lastModifiedBy>Isabelle Paradis</cp:lastModifiedBy>
  <cp:revision>136</cp:revision>
  <dcterms:created xsi:type="dcterms:W3CDTF">2013-05-09T15:39:15Z</dcterms:created>
  <dcterms:modified xsi:type="dcterms:W3CDTF">2013-08-13T18:41:48Z</dcterms:modified>
</cp:coreProperties>
</file>